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
  </p:notesMasterIdLst>
  <p:sldIdLst>
    <p:sldId id="268" r:id="rId2"/>
    <p:sldId id="284" r:id="rId3"/>
    <p:sldId id="280" r:id="rId4"/>
    <p:sldId id="286" r:id="rId5"/>
    <p:sldId id="285" r:id="rId6"/>
    <p:sldId id="315" r:id="rId7"/>
    <p:sldId id="272" r:id="rId8"/>
    <p:sldId id="269" r:id="rId9"/>
    <p:sldId id="273" r:id="rId10"/>
    <p:sldId id="276" r:id="rId11"/>
    <p:sldId id="277" r:id="rId12"/>
    <p:sldId id="314" r:id="rId13"/>
    <p:sldId id="304" r:id="rId14"/>
    <p:sldId id="305" r:id="rId15"/>
    <p:sldId id="290" r:id="rId16"/>
    <p:sldId id="302" r:id="rId17"/>
    <p:sldId id="291" r:id="rId18"/>
    <p:sldId id="306" r:id="rId19"/>
    <p:sldId id="292" r:id="rId20"/>
    <p:sldId id="307" r:id="rId21"/>
    <p:sldId id="308" r:id="rId22"/>
    <p:sldId id="309" r:id="rId23"/>
    <p:sldId id="293" r:id="rId24"/>
    <p:sldId id="294" r:id="rId25"/>
    <p:sldId id="311" r:id="rId26"/>
    <p:sldId id="312" r:id="rId27"/>
    <p:sldId id="310" r:id="rId28"/>
    <p:sldId id="313" r:id="rId29"/>
    <p:sldId id="317" r:id="rId30"/>
    <p:sldId id="318" r:id="rId31"/>
    <p:sldId id="319" r:id="rId32"/>
    <p:sldId id="320" r:id="rId33"/>
    <p:sldId id="321" r:id="rId34"/>
    <p:sldId id="322"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0" d="100"/>
          <a:sy n="100" d="100"/>
        </p:scale>
        <p:origin x="954" y="72"/>
      </p:cViewPr>
      <p:guideLst>
        <p:guide orient="horz" pos="2160"/>
        <p:guide pos="3840"/>
      </p:guideLst>
    </p:cSldViewPr>
  </p:slideViewPr>
  <p:notesTextViewPr>
    <p:cViewPr>
      <p:scale>
        <a:sx n="100" d="100"/>
        <a:sy n="100" d="100"/>
      </p:scale>
      <p:origin x="0" y="0"/>
    </p:cViewPr>
  </p:notesTextViewPr>
  <p:sorterViewPr>
    <p:cViewPr>
      <p:scale>
        <a:sx n="66" d="100"/>
        <a:sy n="66" d="100"/>
      </p:scale>
      <p:origin x="0" y="34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57B7899-17C4-407F-92F6-BC208A80FB47}" type="datetimeFigureOut">
              <a:rPr lang="en-US" smtClean="0"/>
              <a:pPr/>
              <a:t>4/15/2020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BD04E2A-7C2B-430D-889B-49F558E2A10A}" type="slidenum">
              <a:rPr lang="en-US" smtClean="0"/>
              <a:pPr/>
              <a:t>‹#›</a:t>
            </a:fld>
            <a:endParaRPr lang="en-US"/>
          </a:p>
        </p:txBody>
      </p:sp>
    </p:spTree>
    <p:extLst>
      <p:ext uri="{BB962C8B-B14F-4D97-AF65-F5344CB8AC3E}">
        <p14:creationId xmlns:p14="http://schemas.microsoft.com/office/powerpoint/2010/main" val="24292055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A3BE30-0A3A-A541-84E5-E78AC20A45EB}" type="slidenum">
              <a:rPr lang="en-US" smtClean="0"/>
              <a:pPr/>
              <a:t>3</a:t>
            </a:fld>
            <a:endParaRPr lang="en-US"/>
          </a:p>
        </p:txBody>
      </p:sp>
    </p:spTree>
    <p:extLst>
      <p:ext uri="{BB962C8B-B14F-4D97-AF65-F5344CB8AC3E}">
        <p14:creationId xmlns:p14="http://schemas.microsoft.com/office/powerpoint/2010/main" val="31800119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A3BE30-0A3A-A541-84E5-E78AC20A45EB}" type="slidenum">
              <a:rPr lang="en-US" smtClean="0"/>
              <a:pPr/>
              <a:t>6</a:t>
            </a:fld>
            <a:endParaRPr lang="en-US"/>
          </a:p>
        </p:txBody>
      </p:sp>
    </p:spTree>
    <p:extLst>
      <p:ext uri="{BB962C8B-B14F-4D97-AF65-F5344CB8AC3E}">
        <p14:creationId xmlns:p14="http://schemas.microsoft.com/office/powerpoint/2010/main" val="39689112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1FA3BE30-0A3A-A541-84E5-E78AC20A45EB}" type="slidenum">
              <a:rPr lang="en-US" smtClean="0"/>
              <a:pPr/>
              <a:t>8</a:t>
            </a:fld>
            <a:endParaRPr lang="en-US"/>
          </a:p>
        </p:txBody>
      </p:sp>
    </p:spTree>
    <p:extLst>
      <p:ext uri="{BB962C8B-B14F-4D97-AF65-F5344CB8AC3E}">
        <p14:creationId xmlns:p14="http://schemas.microsoft.com/office/powerpoint/2010/main" val="4105641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A3BE30-0A3A-A541-84E5-E78AC20A45EB}" type="slidenum">
              <a:rPr lang="en-US" smtClean="0"/>
              <a:pPr/>
              <a:t>14</a:t>
            </a:fld>
            <a:endParaRPr lang="en-US"/>
          </a:p>
        </p:txBody>
      </p:sp>
    </p:spTree>
    <p:extLst>
      <p:ext uri="{BB962C8B-B14F-4D97-AF65-F5344CB8AC3E}">
        <p14:creationId xmlns:p14="http://schemas.microsoft.com/office/powerpoint/2010/main" val="32798523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A3BE30-0A3A-A541-84E5-E78AC20A45EB}" type="slidenum">
              <a:rPr lang="en-US" smtClean="0"/>
              <a:pPr/>
              <a:t>15</a:t>
            </a:fld>
            <a:endParaRPr lang="en-US"/>
          </a:p>
        </p:txBody>
      </p:sp>
    </p:spTree>
    <p:extLst>
      <p:ext uri="{BB962C8B-B14F-4D97-AF65-F5344CB8AC3E}">
        <p14:creationId xmlns:p14="http://schemas.microsoft.com/office/powerpoint/2010/main" val="42241597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A3BE30-0A3A-A541-84E5-E78AC20A45EB}" type="slidenum">
              <a:rPr lang="en-US" smtClean="0"/>
              <a:pPr/>
              <a:t>17</a:t>
            </a:fld>
            <a:endParaRPr lang="en-US"/>
          </a:p>
        </p:txBody>
      </p:sp>
    </p:spTree>
    <p:extLst>
      <p:ext uri="{BB962C8B-B14F-4D97-AF65-F5344CB8AC3E}">
        <p14:creationId xmlns:p14="http://schemas.microsoft.com/office/powerpoint/2010/main" val="27567049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A3BE30-0A3A-A541-84E5-E78AC20A45EB}" type="slidenum">
              <a:rPr lang="en-US" smtClean="0"/>
              <a:pPr/>
              <a:t>19</a:t>
            </a:fld>
            <a:endParaRPr lang="en-US"/>
          </a:p>
        </p:txBody>
      </p:sp>
    </p:spTree>
    <p:extLst>
      <p:ext uri="{BB962C8B-B14F-4D97-AF65-F5344CB8AC3E}">
        <p14:creationId xmlns:p14="http://schemas.microsoft.com/office/powerpoint/2010/main" val="17992419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A3BE30-0A3A-A541-84E5-E78AC20A45EB}" type="slidenum">
              <a:rPr lang="en-US" smtClean="0"/>
              <a:pPr/>
              <a:t>23</a:t>
            </a:fld>
            <a:endParaRPr lang="en-US"/>
          </a:p>
        </p:txBody>
      </p:sp>
    </p:spTree>
    <p:extLst>
      <p:ext uri="{BB962C8B-B14F-4D97-AF65-F5344CB8AC3E}">
        <p14:creationId xmlns:p14="http://schemas.microsoft.com/office/powerpoint/2010/main" val="5263196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A3BE30-0A3A-A541-84E5-E78AC20A45EB}" type="slidenum">
              <a:rPr lang="en-US" smtClean="0"/>
              <a:pPr/>
              <a:t>24</a:t>
            </a:fld>
            <a:endParaRPr lang="en-US"/>
          </a:p>
        </p:txBody>
      </p:sp>
    </p:spTree>
    <p:extLst>
      <p:ext uri="{BB962C8B-B14F-4D97-AF65-F5344CB8AC3E}">
        <p14:creationId xmlns:p14="http://schemas.microsoft.com/office/powerpoint/2010/main" val="3955604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fld id="{2EAFF924-B491-47DB-A09D-230666963A14}" type="datetimeFigureOut">
              <a:rPr lang="en-US" smtClean="0"/>
              <a:pPr/>
              <a:t>4/15/2020</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0DC63BD-B836-4F98-8D5E-63CB22A5E6B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2EAFF924-B491-47DB-A09D-230666963A14}" type="datetimeFigureOut">
              <a:rPr lang="en-US" smtClean="0"/>
              <a:pPr/>
              <a:t>4/15/2020</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0DC63BD-B836-4F98-8D5E-63CB22A5E6B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2EAFF924-B491-47DB-A09D-230666963A14}" type="datetimeFigureOut">
              <a:rPr lang="en-US" smtClean="0"/>
              <a:pPr/>
              <a:t>4/15/2020</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0DC63BD-B836-4F98-8D5E-63CB22A5E6B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2EAFF924-B491-47DB-A09D-230666963A14}" type="datetimeFigureOut">
              <a:rPr lang="en-US" smtClean="0"/>
              <a:pPr/>
              <a:t>4/15/2020</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0DC63BD-B836-4F98-8D5E-63CB22A5E6B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2EAFF924-B491-47DB-A09D-230666963A14}" type="datetimeFigureOut">
              <a:rPr lang="en-US" smtClean="0"/>
              <a:pPr/>
              <a:t>4/15/2020</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0DC63BD-B836-4F98-8D5E-63CB22A5E6B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2EAFF924-B491-47DB-A09D-230666963A14}" type="datetimeFigureOut">
              <a:rPr lang="en-US" smtClean="0"/>
              <a:pPr/>
              <a:t>4/15/2020</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30DC63BD-B836-4F98-8D5E-63CB22A5E6B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fld id="{2EAFF924-B491-47DB-A09D-230666963A14}" type="datetimeFigureOut">
              <a:rPr lang="en-US" smtClean="0"/>
              <a:pPr/>
              <a:t>4/15/2020</a:t>
            </a:fld>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30DC63BD-B836-4F98-8D5E-63CB22A5E6B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fld id="{2EAFF924-B491-47DB-A09D-230666963A14}" type="datetimeFigureOut">
              <a:rPr lang="en-US" smtClean="0"/>
              <a:pPr/>
              <a:t>4/15/2020</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30DC63BD-B836-4F98-8D5E-63CB22A5E6B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2EAFF924-B491-47DB-A09D-230666963A14}" type="datetimeFigureOut">
              <a:rPr lang="en-US" smtClean="0"/>
              <a:pPr/>
              <a:t>4/15/2020</a:t>
            </a:fld>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30DC63BD-B836-4F98-8D5E-63CB22A5E6B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2EAFF924-B491-47DB-A09D-230666963A14}" type="datetimeFigureOut">
              <a:rPr lang="en-US" smtClean="0"/>
              <a:pPr/>
              <a:t>4/15/2020</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30DC63BD-B836-4F98-8D5E-63CB22A5E6B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2EAFF924-B491-47DB-A09D-230666963A14}" type="datetimeFigureOut">
              <a:rPr lang="en-US" smtClean="0"/>
              <a:pPr/>
              <a:t>4/15/2020</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30DC63BD-B836-4F98-8D5E-63CB22A5E6B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12"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FFFFFF"/>
                </a:solidFill>
              </a:defRPr>
            </a:lvl1pPr>
          </a:lstStyle>
          <a:p>
            <a:fld id="{2EAFF924-B491-47DB-A09D-230666963A14}" type="datetimeFigureOut">
              <a:rPr lang="en-US" smtClean="0"/>
              <a:pPr/>
              <a:t>4/15/2020</a:t>
            </a:fld>
            <a:endParaRPr lang="en-US"/>
          </a:p>
        </p:txBody>
      </p:sp>
      <p:sp>
        <p:nvSpPr>
          <p:cNvPr id="17413"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defRPr>
            </a:lvl1pPr>
          </a:lstStyle>
          <a:p>
            <a:endParaRPr lang="en-US"/>
          </a:p>
        </p:txBody>
      </p:sp>
      <p:sp>
        <p:nvSpPr>
          <p:cNvPr id="17414"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defRPr>
            </a:lvl1pPr>
          </a:lstStyle>
          <a:p>
            <a:fld id="{30DC63BD-B836-4F98-8D5E-63CB22A5E6B1}" type="slidenum">
              <a:rPr lang="en-US" smtClean="0"/>
              <a:pPr/>
              <a:t>‹#›</a:t>
            </a:fld>
            <a:endParaRPr lang="en-US"/>
          </a:p>
        </p:txBody>
      </p:sp>
    </p:spTree>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www.publiceye.org/theocrat/Mapplethorpe_Chrono.html"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7.xml"/><Relationship Id="rId1" Type="http://schemas.openxmlformats.org/officeDocument/2006/relationships/video" Target="https://www.youtube.com/embed/XmllstbdN9U"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hyperlink" Target="http://youtu.be/O6dF8Gjm-X8"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www.pbs.org/art21/artists/antoni/clip1.html"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3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hyperlink" Target="http://www.publiceye.org/theocrat/Mapplethorpe_Chrono.html"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solidFill>
                  <a:srgbClr val="FF0000"/>
                </a:solidFill>
              </a:rPr>
              <a:t>Culture, Body, Self</a:t>
            </a:r>
          </a:p>
        </p:txBody>
      </p:sp>
      <p:sp>
        <p:nvSpPr>
          <p:cNvPr id="2" name="Subtitle 1"/>
          <p:cNvSpPr>
            <a:spLocks noGrp="1"/>
          </p:cNvSpPr>
          <p:nvPr>
            <p:ph type="subTitle" idx="1"/>
          </p:nvPr>
        </p:nvSpPr>
        <p:spPr>
          <a:xfrm>
            <a:off x="914400" y="3886200"/>
            <a:ext cx="10744200" cy="1752600"/>
          </a:xfrm>
        </p:spPr>
        <p:txBody>
          <a:bodyPr/>
          <a:lstStyle/>
          <a:p>
            <a:pPr algn="l"/>
            <a:r>
              <a:rPr lang="en-US" sz="2400" dirty="0"/>
              <a:t>“This chapter presents a wide variety of work that asks who the ‘I’ is at the intersection of social forces and layered histories at the end of the twentieth century, and turns to the body to find an answer.”		</a:t>
            </a:r>
          </a:p>
          <a:p>
            <a:pPr algn="l"/>
            <a:r>
              <a:rPr lang="en-US" sz="2400" dirty="0"/>
              <a:t>								Peter Kalb, p. 171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304800" y="2474819"/>
            <a:ext cx="5029200" cy="3962400"/>
          </a:xfrm>
        </p:spPr>
        <p:txBody>
          <a:bodyPr/>
          <a:lstStyle/>
          <a:p>
            <a:pPr algn="l"/>
            <a:r>
              <a:rPr lang="en-US" sz="1600" dirty="0">
                <a:latin typeface="Verdana" pitchFamily="34" charset="0"/>
                <a:ea typeface="Verdana" pitchFamily="34" charset="0"/>
                <a:cs typeface="Verdana" pitchFamily="34" charset="0"/>
              </a:rPr>
              <a:t>Robert Mapplethorpe </a:t>
            </a:r>
            <a:br>
              <a:rPr lang="en-US" sz="1600" dirty="0">
                <a:latin typeface="Verdana" pitchFamily="34" charset="0"/>
                <a:ea typeface="Verdana" pitchFamily="34" charset="0"/>
                <a:cs typeface="Verdana" pitchFamily="34" charset="0"/>
              </a:rPr>
            </a:br>
            <a:r>
              <a:rPr lang="en-US" sz="1600" i="1" dirty="0">
                <a:latin typeface="Verdana" pitchFamily="34" charset="0"/>
                <a:ea typeface="Verdana" pitchFamily="34" charset="0"/>
                <a:cs typeface="Verdana" pitchFamily="34" charset="0"/>
              </a:rPr>
              <a:t>Lisa Lyon</a:t>
            </a:r>
            <a:r>
              <a:rPr lang="en-US" sz="1600" dirty="0">
                <a:latin typeface="Verdana" pitchFamily="34" charset="0"/>
                <a:ea typeface="Verdana" pitchFamily="34" charset="0"/>
                <a:cs typeface="Verdana" pitchFamily="34" charset="0"/>
              </a:rPr>
              <a:t>, 1982</a:t>
            </a:r>
            <a:br>
              <a:rPr lang="en-US" sz="1600" dirty="0">
                <a:latin typeface="Verdana" pitchFamily="34" charset="0"/>
                <a:ea typeface="Verdana" pitchFamily="34" charset="0"/>
                <a:cs typeface="Verdana" pitchFamily="34" charset="0"/>
              </a:rPr>
            </a:br>
            <a:br>
              <a:rPr lang="en-US" sz="1600" dirty="0">
                <a:latin typeface="Verdana" pitchFamily="34" charset="0"/>
                <a:ea typeface="Verdana" pitchFamily="34" charset="0"/>
                <a:cs typeface="Verdana" pitchFamily="34" charset="0"/>
              </a:rPr>
            </a:br>
            <a:r>
              <a:rPr lang="en-US" sz="1600" dirty="0">
                <a:latin typeface="Verdana" pitchFamily="34" charset="0"/>
                <a:ea typeface="Verdana" pitchFamily="34" charset="0"/>
                <a:cs typeface="Verdana" pitchFamily="34" charset="0"/>
              </a:rPr>
              <a:t>Mapplethorpe did a series of photographs of Lyon published in the book, </a:t>
            </a:r>
            <a:r>
              <a:rPr lang="en-US" sz="1600" i="1" dirty="0">
                <a:latin typeface="Verdana" pitchFamily="34" charset="0"/>
                <a:ea typeface="Verdana" pitchFamily="34" charset="0"/>
                <a:cs typeface="Verdana" pitchFamily="34" charset="0"/>
              </a:rPr>
              <a:t>Lady, Lisa Lyon (a cult classic)</a:t>
            </a:r>
            <a:br>
              <a:rPr lang="en-US" sz="1600" dirty="0">
                <a:latin typeface="Verdana" pitchFamily="34" charset="0"/>
                <a:ea typeface="Verdana" pitchFamily="34" charset="0"/>
                <a:cs typeface="Verdana" pitchFamily="34" charset="0"/>
              </a:rPr>
            </a:br>
            <a:br>
              <a:rPr lang="en-US" sz="1600" dirty="0">
                <a:latin typeface="Verdana" pitchFamily="34" charset="0"/>
                <a:ea typeface="Verdana" pitchFamily="34" charset="0"/>
                <a:cs typeface="Verdana" pitchFamily="34" charset="0"/>
              </a:rPr>
            </a:br>
            <a:r>
              <a:rPr lang="en-US" sz="1600" dirty="0">
                <a:latin typeface="Verdana" pitchFamily="34" charset="0"/>
                <a:ea typeface="Verdana" pitchFamily="34" charset="0"/>
                <a:cs typeface="Verdana" pitchFamily="34" charset="0"/>
              </a:rPr>
              <a:t>In 1980 Lisa Lyon, world’s first woman bodybuilding champion and performance artist, weighed 120 pounds, could dead-lift 225 pounds, bench-press 120 pounds, and squat 265 pounds - two and a half times her own weight</a:t>
            </a:r>
          </a:p>
        </p:txBody>
      </p:sp>
      <p:pic>
        <p:nvPicPr>
          <p:cNvPr id="23555" name="Picture 5" descr="mapplethorpe01.jpg"/>
          <p:cNvPicPr>
            <a:picLocks noChangeAspect="1" noChangeArrowheads="1"/>
          </p:cNvPicPr>
          <p:nvPr/>
        </p:nvPicPr>
        <p:blipFill>
          <a:blip r:embed="rId2" cstate="print"/>
          <a:srcRect/>
          <a:stretch>
            <a:fillRect/>
          </a:stretch>
        </p:blipFill>
        <p:spPr bwMode="auto">
          <a:xfrm>
            <a:off x="6019800" y="35511"/>
            <a:ext cx="5334000" cy="6627733"/>
          </a:xfrm>
          <a:prstGeom prst="rect">
            <a:avLst/>
          </a:prstGeom>
          <a:noFill/>
          <a:ln w="9525">
            <a:solidFill>
              <a:srgbClr val="808080"/>
            </a:solid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57200" y="0"/>
            <a:ext cx="11049000" cy="1752600"/>
          </a:xfrm>
        </p:spPr>
        <p:txBody>
          <a:bodyPr/>
          <a:lstStyle/>
          <a:p>
            <a:pPr algn="l" eaLnBrk="1" hangingPunct="1"/>
            <a:r>
              <a:rPr lang="en-US" sz="1600" b="1" dirty="0">
                <a:latin typeface="Verdana" pitchFamily="34" charset="0"/>
                <a:ea typeface="Verdana" pitchFamily="34" charset="0"/>
                <a:cs typeface="Verdana" pitchFamily="34" charset="0"/>
              </a:rPr>
              <a:t>Robert Mapplethorpe</a:t>
            </a:r>
            <a:r>
              <a:rPr lang="en-US" sz="1600" dirty="0">
                <a:latin typeface="Verdana" pitchFamily="34" charset="0"/>
                <a:ea typeface="Verdana" pitchFamily="34" charset="0"/>
                <a:cs typeface="Verdana" pitchFamily="34" charset="0"/>
              </a:rPr>
              <a:t>, </a:t>
            </a:r>
            <a:r>
              <a:rPr lang="en-US" sz="1600" i="1" dirty="0">
                <a:latin typeface="Verdana" pitchFamily="34" charset="0"/>
                <a:ea typeface="Verdana" pitchFamily="34" charset="0"/>
                <a:cs typeface="Verdana" pitchFamily="34" charset="0"/>
              </a:rPr>
              <a:t>Carleton</a:t>
            </a:r>
            <a:r>
              <a:rPr lang="en-US" sz="1600" dirty="0">
                <a:latin typeface="Verdana" pitchFamily="34" charset="0"/>
                <a:ea typeface="Verdana" pitchFamily="34" charset="0"/>
                <a:cs typeface="Verdana" pitchFamily="34" charset="0"/>
              </a:rPr>
              <a:t>, 1987, gelatin silver print, edition 1/10, image: 19 ¼ x 19 ¼”.  The retrospective touring exhibition in 1989-90, the year after Mapplethorpe's death, was censored by U.S. Senator Jesse Helms and others.  The Corcoran closed it to avoid losing NEA funding.  Protests included projections of Mapplethorpe’s photographs on the Corcoran.  For more on the chronology of Reagan-era censorship: </a:t>
            </a:r>
            <a:r>
              <a:rPr lang="en-US" sz="1600" dirty="0">
                <a:hlinkClick r:id="rId2"/>
              </a:rPr>
              <a:t>http://www.publiceye.org/theocrat/Mapplethorpe_Chrono.html</a:t>
            </a:r>
            <a:endParaRPr lang="en-US" sz="1600" dirty="0">
              <a:latin typeface="Verdana" pitchFamily="34" charset="0"/>
              <a:ea typeface="Verdana" pitchFamily="34" charset="0"/>
              <a:cs typeface="Verdana" pitchFamily="34" charset="0"/>
            </a:endParaRPr>
          </a:p>
        </p:txBody>
      </p:sp>
      <p:pic>
        <p:nvPicPr>
          <p:cNvPr id="24579" name="Picture 3" descr="Mapplethorpe_Carllton_1987"/>
          <p:cNvPicPr>
            <a:picLocks noChangeAspect="1" noChangeArrowheads="1"/>
          </p:cNvPicPr>
          <p:nvPr/>
        </p:nvPicPr>
        <p:blipFill>
          <a:blip r:embed="rId3" cstate="print"/>
          <a:srcRect l="5237" t="6621" r="5237" b="6621"/>
          <a:stretch>
            <a:fillRect/>
          </a:stretch>
        </p:blipFill>
        <p:spPr bwMode="auto">
          <a:xfrm>
            <a:off x="3581400" y="1784349"/>
            <a:ext cx="4629151" cy="4729971"/>
          </a:xfrm>
          <a:prstGeom prst="rect">
            <a:avLst/>
          </a:prstGeom>
          <a:noFill/>
          <a:ln w="9525">
            <a:solidFill>
              <a:srgbClr val="969696"/>
            </a:solid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XmllstbdN9U"/>
          <p:cNvPicPr>
            <a:picLocks noRot="1" noChangeAspect="1"/>
          </p:cNvPicPr>
          <p:nvPr>
            <a:videoFile r:link="rId1"/>
          </p:nvPr>
        </p:nvPicPr>
        <p:blipFill>
          <a:blip r:embed="rId3" cstate="print"/>
          <a:stretch>
            <a:fillRect/>
          </a:stretch>
        </p:blipFill>
        <p:spPr>
          <a:xfrm>
            <a:off x="2743200" y="1371600"/>
            <a:ext cx="6756400" cy="4495800"/>
          </a:xfrm>
          <a:prstGeom prst="rect">
            <a:avLst/>
          </a:prstGeom>
        </p:spPr>
      </p:pic>
      <p:sp>
        <p:nvSpPr>
          <p:cNvPr id="3" name="Rectangle 2"/>
          <p:cNvSpPr/>
          <p:nvPr/>
        </p:nvSpPr>
        <p:spPr>
          <a:xfrm>
            <a:off x="3505200" y="6019800"/>
            <a:ext cx="4903971" cy="369332"/>
          </a:xfrm>
          <a:prstGeom prst="rect">
            <a:avLst/>
          </a:prstGeom>
        </p:spPr>
        <p:txBody>
          <a:bodyPr wrap="none">
            <a:spAutoFit/>
          </a:bodyPr>
          <a:lstStyle/>
          <a:p>
            <a:r>
              <a:rPr lang="en-US" dirty="0"/>
              <a:t>Marina </a:t>
            </a:r>
            <a:r>
              <a:rPr lang="en-US" dirty="0" err="1"/>
              <a:t>Abramovic</a:t>
            </a:r>
            <a:r>
              <a:rPr lang="en-US" dirty="0"/>
              <a:t> </a:t>
            </a:r>
            <a:r>
              <a:rPr lang="en-US" i="1" dirty="0"/>
              <a:t>Art Must Be Beautiful,</a:t>
            </a:r>
            <a:r>
              <a:rPr lang="en-US" dirty="0"/>
              <a:t> 1975</a:t>
            </a:r>
          </a:p>
        </p:txBody>
      </p:sp>
    </p:spTree>
    <p:extLst>
      <p:ext uri="{BB962C8B-B14F-4D97-AF65-F5344CB8AC3E}">
        <p14:creationId xmlns:p14="http://schemas.microsoft.com/office/powerpoint/2010/main" val="4327777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09600" y="274638"/>
            <a:ext cx="10972800" cy="1477962"/>
          </a:xfrm>
        </p:spPr>
        <p:txBody>
          <a:bodyPr/>
          <a:lstStyle/>
          <a:p>
            <a:r>
              <a:rPr lang="en-US" sz="1600" b="1" dirty="0">
                <a:latin typeface="Verdana" pitchFamily="34" charset="0"/>
                <a:ea typeface="Verdana" pitchFamily="34" charset="0"/>
                <a:cs typeface="Verdana" pitchFamily="34" charset="0"/>
              </a:rPr>
              <a:t>Marina Abramovic</a:t>
            </a:r>
            <a:r>
              <a:rPr lang="en-US" sz="1600" dirty="0">
                <a:latin typeface="Verdana" pitchFamily="34" charset="0"/>
                <a:ea typeface="Verdana" pitchFamily="34" charset="0"/>
                <a:cs typeface="Verdana" pitchFamily="34" charset="0"/>
              </a:rPr>
              <a:t> and </a:t>
            </a:r>
            <a:r>
              <a:rPr lang="en-US" sz="1600" b="1" dirty="0">
                <a:latin typeface="Verdana" pitchFamily="34" charset="0"/>
                <a:ea typeface="Verdana" pitchFamily="34" charset="0"/>
                <a:cs typeface="Verdana" pitchFamily="34" charset="0"/>
              </a:rPr>
              <a:t>Ulay </a:t>
            </a:r>
            <a:r>
              <a:rPr lang="en-US" sz="1600" dirty="0">
                <a:latin typeface="Verdana" pitchFamily="34" charset="0"/>
                <a:ea typeface="Verdana" pitchFamily="34" charset="0"/>
                <a:cs typeface="Verdana" pitchFamily="34" charset="0"/>
              </a:rPr>
              <a:t>(Uwe Laysiepen, German)</a:t>
            </a:r>
            <a:br>
              <a:rPr lang="en-US" sz="1600" dirty="0">
                <a:latin typeface="Verdana" pitchFamily="34" charset="0"/>
                <a:ea typeface="Verdana" pitchFamily="34" charset="0"/>
                <a:cs typeface="Verdana" pitchFamily="34" charset="0"/>
              </a:rPr>
            </a:br>
            <a:br>
              <a:rPr lang="en-US" sz="1600" dirty="0">
                <a:latin typeface="Verdana" pitchFamily="34" charset="0"/>
                <a:ea typeface="Verdana" pitchFamily="34" charset="0"/>
                <a:cs typeface="Verdana" pitchFamily="34" charset="0"/>
              </a:rPr>
            </a:br>
            <a:r>
              <a:rPr lang="en-US" sz="1600" dirty="0">
                <a:latin typeface="Verdana" pitchFamily="34" charset="0"/>
                <a:ea typeface="Verdana" pitchFamily="34" charset="0"/>
                <a:cs typeface="Verdana" pitchFamily="34" charset="0"/>
              </a:rPr>
              <a:t>(left) </a:t>
            </a:r>
            <a:r>
              <a:rPr lang="en-US" sz="1600" i="1" dirty="0">
                <a:latin typeface="Verdana" pitchFamily="34" charset="0"/>
                <a:ea typeface="Verdana" pitchFamily="34" charset="0"/>
                <a:cs typeface="Verdana" pitchFamily="34" charset="0"/>
              </a:rPr>
              <a:t>Rest Energy</a:t>
            </a:r>
            <a:r>
              <a:rPr lang="es-ES" sz="1600" dirty="0">
                <a:latin typeface="Verdana" pitchFamily="34" charset="0"/>
                <a:ea typeface="Verdana" pitchFamily="34" charset="0"/>
                <a:cs typeface="Verdana" pitchFamily="34" charset="0"/>
              </a:rPr>
              <a:t>, video </a:t>
            </a:r>
            <a:r>
              <a:rPr lang="es-ES" sz="1600" dirty="0" err="1">
                <a:latin typeface="Verdana" pitchFamily="34" charset="0"/>
                <a:ea typeface="Verdana" pitchFamily="34" charset="0"/>
                <a:cs typeface="Verdana" pitchFamily="34" charset="0"/>
              </a:rPr>
              <a:t>with</a:t>
            </a:r>
            <a:r>
              <a:rPr lang="es-ES" sz="1600" dirty="0">
                <a:latin typeface="Verdana" pitchFamily="34" charset="0"/>
                <a:ea typeface="Verdana" pitchFamily="34" charset="0"/>
                <a:cs typeface="Verdana" pitchFamily="34" charset="0"/>
              </a:rPr>
              <a:t> audio of </a:t>
            </a:r>
            <a:r>
              <a:rPr lang="es-ES" sz="1600" dirty="0" err="1">
                <a:latin typeface="Verdana" pitchFamily="34" charset="0"/>
                <a:ea typeface="Verdana" pitchFamily="34" charset="0"/>
                <a:cs typeface="Verdana" pitchFamily="34" charset="0"/>
              </a:rPr>
              <a:t>heartbeats</a:t>
            </a:r>
            <a:r>
              <a:rPr lang="es-ES" sz="1600" dirty="0">
                <a:latin typeface="Verdana" pitchFamily="34" charset="0"/>
                <a:ea typeface="Verdana" pitchFamily="34" charset="0"/>
                <a:cs typeface="Verdana" pitchFamily="34" charset="0"/>
              </a:rPr>
              <a:t>, 1980 </a:t>
            </a:r>
            <a:br>
              <a:rPr lang="es-ES" sz="1600" dirty="0">
                <a:latin typeface="Verdana" pitchFamily="34" charset="0"/>
                <a:ea typeface="Verdana" pitchFamily="34" charset="0"/>
                <a:cs typeface="Verdana" pitchFamily="34" charset="0"/>
              </a:rPr>
            </a:br>
            <a:r>
              <a:rPr lang="es-ES" sz="1600" dirty="0">
                <a:latin typeface="Verdana" pitchFamily="34" charset="0"/>
                <a:ea typeface="Verdana" pitchFamily="34" charset="0"/>
                <a:cs typeface="Verdana" pitchFamily="34" charset="0"/>
              </a:rPr>
              <a:t>(</a:t>
            </a:r>
            <a:r>
              <a:rPr lang="es-ES" sz="1600" dirty="0" err="1">
                <a:latin typeface="Verdana" pitchFamily="34" charset="0"/>
                <a:ea typeface="Verdana" pitchFamily="34" charset="0"/>
                <a:cs typeface="Verdana" pitchFamily="34" charset="0"/>
              </a:rPr>
              <a:t>right</a:t>
            </a:r>
            <a:r>
              <a:rPr lang="es-ES" sz="1600" dirty="0">
                <a:latin typeface="Verdana" pitchFamily="34" charset="0"/>
                <a:ea typeface="Verdana" pitchFamily="34" charset="0"/>
                <a:cs typeface="Verdana" pitchFamily="34" charset="0"/>
              </a:rPr>
              <a:t>) </a:t>
            </a:r>
            <a:r>
              <a:rPr lang="en-US" sz="1600" i="1" dirty="0">
                <a:latin typeface="Verdana" pitchFamily="34" charset="0"/>
                <a:ea typeface="Verdana" pitchFamily="34" charset="0"/>
                <a:cs typeface="Verdana" pitchFamily="34" charset="0"/>
              </a:rPr>
              <a:t>Imponderabilia</a:t>
            </a:r>
            <a:r>
              <a:rPr lang="en-US" sz="1600" dirty="0">
                <a:latin typeface="Verdana" pitchFamily="34" charset="0"/>
                <a:ea typeface="Verdana" pitchFamily="34" charset="0"/>
                <a:cs typeface="Verdana" pitchFamily="34" charset="0"/>
              </a:rPr>
              <a:t>, performance at museum entrance, Gallery of Modern Art, Bologna, 90-minute performance, 1978. </a:t>
            </a:r>
          </a:p>
        </p:txBody>
      </p:sp>
      <p:pic>
        <p:nvPicPr>
          <p:cNvPr id="24579" name="Picture 4" descr="abramovic_Ulay_RestEnergy_video_1980"/>
          <p:cNvPicPr>
            <a:picLocks noChangeAspect="1" noChangeArrowheads="1"/>
          </p:cNvPicPr>
          <p:nvPr/>
        </p:nvPicPr>
        <p:blipFill>
          <a:blip r:embed="rId2" cstate="print"/>
          <a:srcRect/>
          <a:stretch>
            <a:fillRect/>
          </a:stretch>
        </p:blipFill>
        <p:spPr bwMode="auto">
          <a:xfrm>
            <a:off x="762000" y="1950244"/>
            <a:ext cx="3048000" cy="3708400"/>
          </a:xfrm>
          <a:prstGeom prst="rect">
            <a:avLst/>
          </a:prstGeom>
          <a:noFill/>
          <a:ln w="9525">
            <a:noFill/>
            <a:miter lim="800000"/>
            <a:headEnd/>
            <a:tailEnd/>
          </a:ln>
        </p:spPr>
      </p:pic>
      <p:pic>
        <p:nvPicPr>
          <p:cNvPr id="24580" name="Picture 5" descr="Abramovic_Ulay_imponderabilia_1978"/>
          <p:cNvPicPr>
            <a:picLocks noChangeAspect="1" noChangeArrowheads="1"/>
          </p:cNvPicPr>
          <p:nvPr/>
        </p:nvPicPr>
        <p:blipFill>
          <a:blip r:embed="rId3" cstate="print"/>
          <a:srcRect/>
          <a:stretch>
            <a:fillRect/>
          </a:stretch>
        </p:blipFill>
        <p:spPr bwMode="auto">
          <a:xfrm>
            <a:off x="5066778" y="2049886"/>
            <a:ext cx="6386800" cy="3608758"/>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alb_07-12.jpg"/>
          <p:cNvPicPr>
            <a:picLocks noChangeAspect="1"/>
          </p:cNvPicPr>
          <p:nvPr/>
        </p:nvPicPr>
        <p:blipFill>
          <a:blip r:embed="rId3" cstate="print">
            <a:extLst>
              <a:ext uri="{28A0092B-C50C-407E-A947-70E740481C1C}">
                <a14:useLocalDpi xmlns:a14="http://schemas.microsoft.com/office/drawing/2010/main" val="0"/>
              </a:ext>
            </a:extLst>
          </a:blip>
          <a:srcRect l="15000" t="4444" r="15000" b="4444"/>
          <a:stretch>
            <a:fillRect/>
          </a:stretch>
        </p:blipFill>
        <p:spPr>
          <a:xfrm>
            <a:off x="4114800" y="228600"/>
            <a:ext cx="6400800" cy="6248400"/>
          </a:xfrm>
          <a:prstGeom prst="rect">
            <a:avLst/>
          </a:prstGeom>
        </p:spPr>
      </p:pic>
      <p:sp>
        <p:nvSpPr>
          <p:cNvPr id="3" name="Rectangle 2"/>
          <p:cNvSpPr/>
          <p:nvPr/>
        </p:nvSpPr>
        <p:spPr>
          <a:xfrm>
            <a:off x="914400" y="2133600"/>
            <a:ext cx="2514600" cy="1815882"/>
          </a:xfrm>
          <a:prstGeom prst="rect">
            <a:avLst/>
          </a:prstGeom>
        </p:spPr>
        <p:txBody>
          <a:bodyPr wrap="square">
            <a:spAutoFit/>
          </a:bodyPr>
          <a:lstStyle/>
          <a:p>
            <a:r>
              <a:rPr lang="en-US" sz="1600" b="1" dirty="0">
                <a:latin typeface="Verdana" pitchFamily="34" charset="0"/>
                <a:ea typeface="Verdana" pitchFamily="34" charset="0"/>
                <a:cs typeface="Verdana" pitchFamily="34" charset="0"/>
              </a:rPr>
              <a:t>Marina Abramović and Ulay</a:t>
            </a:r>
            <a:r>
              <a:rPr lang="en-US" sz="1600" dirty="0">
                <a:latin typeface="Verdana" pitchFamily="34" charset="0"/>
                <a:ea typeface="Verdana" pitchFamily="34" charset="0"/>
                <a:cs typeface="Verdana" pitchFamily="34" charset="0"/>
              </a:rPr>
              <a:t>, </a:t>
            </a:r>
            <a:r>
              <a:rPr lang="en-US" sz="1600" i="1" dirty="0">
                <a:latin typeface="Verdana" pitchFamily="34" charset="0"/>
                <a:ea typeface="Verdana" pitchFamily="34" charset="0"/>
                <a:cs typeface="Verdana" pitchFamily="34" charset="0"/>
              </a:rPr>
              <a:t>The Lovers—The Great Wall Walk</a:t>
            </a:r>
            <a:r>
              <a:rPr lang="en-US" sz="1600" dirty="0">
                <a:latin typeface="Verdana" pitchFamily="34" charset="0"/>
                <a:ea typeface="Verdana" pitchFamily="34" charset="0"/>
                <a:cs typeface="Verdana" pitchFamily="34" charset="0"/>
              </a:rPr>
              <a:t>, 1988 Performance piece walking the Great Wall of China.</a:t>
            </a:r>
          </a:p>
        </p:txBody>
      </p:sp>
      <p:sp>
        <p:nvSpPr>
          <p:cNvPr id="4" name="Rectangle 3"/>
          <p:cNvSpPr/>
          <p:nvPr/>
        </p:nvSpPr>
        <p:spPr>
          <a:xfrm>
            <a:off x="1524000" y="4267201"/>
            <a:ext cx="2667000" cy="307777"/>
          </a:xfrm>
          <a:prstGeom prst="rect">
            <a:avLst/>
          </a:prstGeom>
        </p:spPr>
        <p:txBody>
          <a:bodyPr wrap="square">
            <a:spAutoFit/>
          </a:bodyPr>
          <a:lstStyle/>
          <a:p>
            <a:r>
              <a:rPr lang="en-US" sz="1400" dirty="0">
                <a:hlinkClick r:id="rId4"/>
              </a:rPr>
              <a:t>http://youtu.be/O6dF8Gjm-X8</a:t>
            </a:r>
            <a:r>
              <a:rPr lang="en-US" sz="1400" dirty="0"/>
              <a:t> </a:t>
            </a:r>
          </a:p>
        </p:txBody>
      </p:sp>
    </p:spTree>
    <p:extLst>
      <p:ext uri="{BB962C8B-B14F-4D97-AF65-F5344CB8AC3E}">
        <p14:creationId xmlns:p14="http://schemas.microsoft.com/office/powerpoint/2010/main" val="31045098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alb_07-18.jpg"/>
          <p:cNvPicPr>
            <a:picLocks noChangeAspect="1"/>
          </p:cNvPicPr>
          <p:nvPr/>
        </p:nvPicPr>
        <p:blipFill>
          <a:blip r:embed="rId3" cstate="print">
            <a:extLst>
              <a:ext uri="{28A0092B-C50C-407E-A947-70E740481C1C}">
                <a14:useLocalDpi xmlns:a14="http://schemas.microsoft.com/office/drawing/2010/main" val="0"/>
              </a:ext>
            </a:extLst>
          </a:blip>
          <a:srcRect l="22500" t="4444" r="21667" b="4444"/>
          <a:stretch>
            <a:fillRect/>
          </a:stretch>
        </p:blipFill>
        <p:spPr>
          <a:xfrm>
            <a:off x="5029200" y="228600"/>
            <a:ext cx="5105400" cy="6248400"/>
          </a:xfrm>
          <a:prstGeom prst="rect">
            <a:avLst/>
          </a:prstGeom>
        </p:spPr>
      </p:pic>
      <p:sp>
        <p:nvSpPr>
          <p:cNvPr id="3" name="Rectangle 2"/>
          <p:cNvSpPr/>
          <p:nvPr/>
        </p:nvSpPr>
        <p:spPr>
          <a:xfrm>
            <a:off x="1828801" y="4724400"/>
            <a:ext cx="2510797" cy="1077218"/>
          </a:xfrm>
          <a:prstGeom prst="rect">
            <a:avLst/>
          </a:prstGeom>
        </p:spPr>
        <p:txBody>
          <a:bodyPr wrap="square">
            <a:spAutoFit/>
          </a:bodyPr>
          <a:lstStyle/>
          <a:p>
            <a:pPr algn="ctr"/>
            <a:r>
              <a:rPr lang="en-US" sz="1600" b="1" dirty="0">
                <a:latin typeface="Verdana" pitchFamily="34" charset="0"/>
                <a:ea typeface="Verdana" pitchFamily="34" charset="0"/>
                <a:cs typeface="Verdana" pitchFamily="34" charset="0"/>
              </a:rPr>
              <a:t>Kiki Smith</a:t>
            </a:r>
            <a:r>
              <a:rPr lang="en-US" sz="1600" dirty="0">
                <a:latin typeface="Verdana" pitchFamily="34" charset="0"/>
                <a:ea typeface="Verdana" pitchFamily="34" charset="0"/>
                <a:cs typeface="Verdana" pitchFamily="34" charset="0"/>
              </a:rPr>
              <a:t>, </a:t>
            </a:r>
            <a:r>
              <a:rPr lang="en-US" sz="1600" i="1" dirty="0">
                <a:latin typeface="Verdana" pitchFamily="34" charset="0"/>
                <a:ea typeface="Verdana" pitchFamily="34" charset="0"/>
                <a:cs typeface="Verdana" pitchFamily="34" charset="0"/>
              </a:rPr>
              <a:t>Untitled</a:t>
            </a:r>
            <a:r>
              <a:rPr lang="en-US" sz="1600" dirty="0">
                <a:latin typeface="Verdana" pitchFamily="34" charset="0"/>
                <a:ea typeface="Verdana" pitchFamily="34" charset="0"/>
                <a:cs typeface="Verdana" pitchFamily="34" charset="0"/>
              </a:rPr>
              <a:t> (detail) 1989–90. Glass and rubber, 3 x 108 x 108”</a:t>
            </a:r>
          </a:p>
        </p:txBody>
      </p:sp>
    </p:spTree>
    <p:extLst>
      <p:ext uri="{BB962C8B-B14F-4D97-AF65-F5344CB8AC3E}">
        <p14:creationId xmlns:p14="http://schemas.microsoft.com/office/powerpoint/2010/main" val="12847231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http://artwhirled.files.wordpress.com/2010/06/smithuntitled1989.jpg"/>
          <p:cNvPicPr>
            <a:picLocks noChangeAspect="1" noChangeArrowheads="1"/>
          </p:cNvPicPr>
          <p:nvPr/>
        </p:nvPicPr>
        <p:blipFill>
          <a:blip r:embed="rId2" cstate="print"/>
          <a:srcRect/>
          <a:stretch>
            <a:fillRect/>
          </a:stretch>
        </p:blipFill>
        <p:spPr bwMode="auto">
          <a:xfrm>
            <a:off x="1690278" y="1905000"/>
            <a:ext cx="8825323" cy="3749040"/>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alb_07-19.jpg"/>
          <p:cNvPicPr>
            <a:picLocks noChangeAspect="1"/>
          </p:cNvPicPr>
          <p:nvPr/>
        </p:nvPicPr>
        <p:blipFill>
          <a:blip r:embed="rId3" cstate="print">
            <a:extLst>
              <a:ext uri="{28A0092B-C50C-407E-A947-70E740481C1C}">
                <a14:useLocalDpi xmlns:a14="http://schemas.microsoft.com/office/drawing/2010/main" val="0"/>
              </a:ext>
            </a:extLst>
          </a:blip>
          <a:srcRect l="7817" t="3590" r="7817" b="4266"/>
          <a:stretch>
            <a:fillRect/>
          </a:stretch>
        </p:blipFill>
        <p:spPr>
          <a:xfrm>
            <a:off x="2514600" y="0"/>
            <a:ext cx="7162800" cy="5867400"/>
          </a:xfrm>
          <a:prstGeom prst="rect">
            <a:avLst/>
          </a:prstGeom>
        </p:spPr>
      </p:pic>
      <p:sp>
        <p:nvSpPr>
          <p:cNvPr id="3" name="Rectangle 2"/>
          <p:cNvSpPr/>
          <p:nvPr/>
        </p:nvSpPr>
        <p:spPr>
          <a:xfrm>
            <a:off x="1752600" y="5943601"/>
            <a:ext cx="8686800" cy="830997"/>
          </a:xfrm>
          <a:prstGeom prst="rect">
            <a:avLst/>
          </a:prstGeom>
        </p:spPr>
        <p:txBody>
          <a:bodyPr wrap="square">
            <a:spAutoFit/>
          </a:bodyPr>
          <a:lstStyle/>
          <a:p>
            <a:pPr algn="ctr"/>
            <a:r>
              <a:rPr lang="en-US" sz="1600" b="1" dirty="0">
                <a:latin typeface="Verdana" pitchFamily="34" charset="0"/>
                <a:ea typeface="Verdana" pitchFamily="34" charset="0"/>
                <a:cs typeface="Verdana" pitchFamily="34" charset="0"/>
              </a:rPr>
              <a:t>Kiki Smith</a:t>
            </a:r>
            <a:r>
              <a:rPr lang="en-US" sz="1600" dirty="0">
                <a:latin typeface="Verdana" pitchFamily="34" charset="0"/>
                <a:ea typeface="Verdana" pitchFamily="34" charset="0"/>
                <a:cs typeface="Verdana" pitchFamily="34" charset="0"/>
              </a:rPr>
              <a:t>, </a:t>
            </a:r>
            <a:r>
              <a:rPr lang="en-US" sz="1600" i="1" dirty="0">
                <a:latin typeface="Verdana" pitchFamily="34" charset="0"/>
                <a:ea typeface="Verdana" pitchFamily="34" charset="0"/>
                <a:cs typeface="Verdana" pitchFamily="34" charset="0"/>
              </a:rPr>
              <a:t>Untitled</a:t>
            </a:r>
            <a:r>
              <a:rPr lang="en-US" sz="1600" dirty="0">
                <a:latin typeface="Verdana" pitchFamily="34" charset="0"/>
                <a:ea typeface="Verdana" pitchFamily="34" charset="0"/>
                <a:cs typeface="Verdana" pitchFamily="34" charset="0"/>
              </a:rPr>
              <a:t>, 1990. Beeswax and microcrystalline wax figures on metal stands. Height of </a:t>
            </a:r>
            <a:r>
              <a:rPr lang="ro-RO" sz="1600" dirty="0">
                <a:latin typeface="Verdana" pitchFamily="34" charset="0"/>
                <a:ea typeface="Verdana" pitchFamily="34" charset="0"/>
                <a:cs typeface="Verdana" pitchFamily="34" charset="0"/>
              </a:rPr>
              <a:t>female figure 73 1∕2"; height of male figure 76 15∕16” </a:t>
            </a:r>
            <a:r>
              <a:rPr lang="en-US" sz="1600" dirty="0">
                <a:latin typeface="Verdana" pitchFamily="34" charset="0"/>
                <a:ea typeface="Verdana" pitchFamily="34" charset="0"/>
                <a:cs typeface="Verdana" pitchFamily="34" charset="0"/>
              </a:rPr>
              <a:t> </a:t>
            </a:r>
          </a:p>
          <a:p>
            <a:pPr algn="ctr"/>
            <a:r>
              <a:rPr lang="ro-RO" sz="1600" dirty="0">
                <a:latin typeface="Verdana" pitchFamily="34" charset="0"/>
                <a:ea typeface="Verdana" pitchFamily="34" charset="0"/>
                <a:cs typeface="Verdana" pitchFamily="34" charset="0"/>
              </a:rPr>
              <a:t>Whitney Museum of American Art, New York </a:t>
            </a:r>
            <a:endParaRPr lang="en-US" sz="16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0601048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Hatourm_photo_of"/>
          <p:cNvPicPr>
            <a:picLocks noChangeAspect="1" noChangeArrowheads="1"/>
          </p:cNvPicPr>
          <p:nvPr/>
        </p:nvPicPr>
        <p:blipFill>
          <a:blip r:embed="rId2" cstate="print"/>
          <a:srcRect/>
          <a:stretch>
            <a:fillRect/>
          </a:stretch>
        </p:blipFill>
        <p:spPr bwMode="auto">
          <a:xfrm>
            <a:off x="6248400" y="381000"/>
            <a:ext cx="5486400" cy="3406775"/>
          </a:xfrm>
          <a:prstGeom prst="rect">
            <a:avLst/>
          </a:prstGeom>
          <a:noFill/>
          <a:ln w="9525">
            <a:noFill/>
            <a:miter lim="800000"/>
            <a:headEnd/>
            <a:tailEnd/>
          </a:ln>
        </p:spPr>
      </p:pic>
      <p:pic>
        <p:nvPicPr>
          <p:cNvPr id="28675" name="Picture 5" descr="hatoum_light_at_end"/>
          <p:cNvPicPr>
            <a:picLocks noChangeAspect="1" noChangeArrowheads="1"/>
          </p:cNvPicPr>
          <p:nvPr/>
        </p:nvPicPr>
        <p:blipFill>
          <a:blip r:embed="rId3" cstate="print"/>
          <a:srcRect/>
          <a:stretch>
            <a:fillRect/>
          </a:stretch>
        </p:blipFill>
        <p:spPr bwMode="auto">
          <a:xfrm>
            <a:off x="762000" y="2743200"/>
            <a:ext cx="5110186" cy="3336925"/>
          </a:xfrm>
          <a:prstGeom prst="rect">
            <a:avLst/>
          </a:prstGeom>
          <a:noFill/>
          <a:ln w="9525">
            <a:noFill/>
            <a:miter lim="800000"/>
            <a:headEnd/>
            <a:tailEnd/>
          </a:ln>
        </p:spPr>
      </p:pic>
      <p:sp>
        <p:nvSpPr>
          <p:cNvPr id="28676" name="Text Box 6"/>
          <p:cNvSpPr txBox="1">
            <a:spLocks noChangeArrowheads="1"/>
          </p:cNvSpPr>
          <p:nvPr/>
        </p:nvSpPr>
        <p:spPr bwMode="auto">
          <a:xfrm>
            <a:off x="533400" y="6273800"/>
            <a:ext cx="5948364" cy="584200"/>
          </a:xfrm>
          <a:prstGeom prst="rect">
            <a:avLst/>
          </a:prstGeom>
          <a:noFill/>
          <a:ln w="9525">
            <a:noFill/>
            <a:miter lim="800000"/>
            <a:headEnd/>
            <a:tailEnd/>
          </a:ln>
        </p:spPr>
        <p:txBody>
          <a:bodyPr wrap="square">
            <a:spAutoFit/>
          </a:bodyPr>
          <a:lstStyle/>
          <a:p>
            <a:r>
              <a:rPr lang="en-US" sz="1600" b="1" dirty="0" err="1">
                <a:latin typeface="Verdana" pitchFamily="34" charset="0"/>
                <a:ea typeface="Verdana" pitchFamily="34" charset="0"/>
                <a:cs typeface="Verdana" pitchFamily="34" charset="0"/>
              </a:rPr>
              <a:t>Hatoum</a:t>
            </a:r>
            <a:r>
              <a:rPr lang="en-US" sz="1600" dirty="0">
                <a:latin typeface="Verdana" pitchFamily="34" charset="0"/>
                <a:ea typeface="Verdana" pitchFamily="34" charset="0"/>
                <a:cs typeface="Verdana" pitchFamily="34" charset="0"/>
              </a:rPr>
              <a:t>, </a:t>
            </a:r>
            <a:r>
              <a:rPr lang="en-US" sz="1600" i="1" dirty="0">
                <a:latin typeface="Verdana" pitchFamily="34" charset="0"/>
                <a:ea typeface="Verdana" pitchFamily="34" charset="0"/>
                <a:cs typeface="Verdana" pitchFamily="34" charset="0"/>
              </a:rPr>
              <a:t>Light at the End, </a:t>
            </a:r>
            <a:r>
              <a:rPr lang="en-US" sz="1600" dirty="0">
                <a:latin typeface="Verdana" pitchFamily="34" charset="0"/>
                <a:ea typeface="Verdana" pitchFamily="34" charset="0"/>
                <a:cs typeface="Verdana" pitchFamily="34" charset="0"/>
              </a:rPr>
              <a:t>1989, London, </a:t>
            </a:r>
          </a:p>
          <a:p>
            <a:r>
              <a:rPr lang="en-US" sz="1600" dirty="0">
                <a:latin typeface="Verdana" pitchFamily="34" charset="0"/>
                <a:ea typeface="Verdana" pitchFamily="34" charset="0"/>
                <a:cs typeface="Verdana" pitchFamily="34" charset="0"/>
              </a:rPr>
              <a:t>iron frame and six electric heating elements </a:t>
            </a:r>
          </a:p>
        </p:txBody>
      </p:sp>
      <p:sp>
        <p:nvSpPr>
          <p:cNvPr id="28677" name="Rectangle 8"/>
          <p:cNvSpPr>
            <a:spLocks noChangeArrowheads="1"/>
          </p:cNvSpPr>
          <p:nvPr/>
        </p:nvSpPr>
        <p:spPr bwMode="auto">
          <a:xfrm>
            <a:off x="533400" y="152400"/>
            <a:ext cx="5867400" cy="2438400"/>
          </a:xfrm>
          <a:prstGeom prst="rect">
            <a:avLst/>
          </a:prstGeom>
          <a:noFill/>
          <a:ln w="9525">
            <a:noFill/>
            <a:miter lim="800000"/>
            <a:headEnd/>
            <a:tailEnd/>
          </a:ln>
        </p:spPr>
        <p:txBody>
          <a:bodyPr anchor="ctr"/>
          <a:lstStyle/>
          <a:p>
            <a:r>
              <a:rPr lang="en-US" sz="1600" b="1" dirty="0">
                <a:solidFill>
                  <a:schemeClr val="tx2"/>
                </a:solidFill>
                <a:latin typeface="Verdana" pitchFamily="34" charset="0"/>
                <a:ea typeface="Verdana" pitchFamily="34" charset="0"/>
                <a:cs typeface="Verdana" pitchFamily="34" charset="0"/>
              </a:rPr>
              <a:t>Mona Hatoum</a:t>
            </a:r>
            <a:r>
              <a:rPr lang="en-US" sz="1600" dirty="0">
                <a:solidFill>
                  <a:schemeClr val="tx2"/>
                </a:solidFill>
                <a:latin typeface="Verdana" pitchFamily="34" charset="0"/>
                <a:ea typeface="Verdana" pitchFamily="34" charset="0"/>
                <a:cs typeface="Verdana" pitchFamily="34" charset="0"/>
              </a:rPr>
              <a:t> (b.1952, Beirut, Lebanon) Her Palestinian parents were exiled to Lebanon in 1948 with the establishment of the Israeli state. </a:t>
            </a:r>
            <a:r>
              <a:rPr lang="en-US" sz="1600" dirty="0">
                <a:latin typeface="Verdana" pitchFamily="34" charset="0"/>
                <a:ea typeface="Verdana" pitchFamily="34" charset="0"/>
                <a:cs typeface="Verdana" pitchFamily="34" charset="0"/>
              </a:rPr>
              <a:t>During a visit to London in 1975, civil war broke out in Lebanon and Hatoum was forced to stay in London. </a:t>
            </a:r>
            <a:r>
              <a:rPr lang="en-US" sz="1600" dirty="0">
                <a:solidFill>
                  <a:schemeClr val="tx2"/>
                </a:solidFill>
                <a:latin typeface="Verdana" pitchFamily="34" charset="0"/>
                <a:ea typeface="Verdana" pitchFamily="34" charset="0"/>
                <a:cs typeface="Verdana" pitchFamily="34" charset="0"/>
              </a:rPr>
              <a:t>Hatoum has a British passport, identifies as Palestinian and is based in London. </a:t>
            </a:r>
          </a:p>
          <a:p>
            <a:r>
              <a:rPr lang="en-US" sz="1600" dirty="0">
                <a:solidFill>
                  <a:schemeClr val="tx2"/>
                </a:solidFill>
                <a:latin typeface="Verdana" pitchFamily="34" charset="0"/>
                <a:ea typeface="Verdana" pitchFamily="34" charset="0"/>
                <a:cs typeface="Verdana" pitchFamily="34" charset="0"/>
              </a:rPr>
              <a:t>(right)</a:t>
            </a:r>
            <a:r>
              <a:rPr lang="en-US" sz="1600" b="1" dirty="0">
                <a:solidFill>
                  <a:schemeClr val="tx2"/>
                </a:solidFill>
                <a:latin typeface="Verdana" pitchFamily="34" charset="0"/>
                <a:ea typeface="Verdana" pitchFamily="34" charset="0"/>
                <a:cs typeface="Verdana" pitchFamily="34" charset="0"/>
              </a:rPr>
              <a:t> </a:t>
            </a:r>
            <a:r>
              <a:rPr lang="en-US" sz="1600" dirty="0">
                <a:solidFill>
                  <a:schemeClr val="tx2"/>
                </a:solidFill>
                <a:latin typeface="Verdana" pitchFamily="34" charset="0"/>
                <a:ea typeface="Verdana" pitchFamily="34" charset="0"/>
                <a:cs typeface="Verdana" pitchFamily="34" charset="0"/>
              </a:rPr>
              <a:t>video still from </a:t>
            </a:r>
            <a:r>
              <a:rPr lang="en-US" sz="1600" i="1" dirty="0">
                <a:solidFill>
                  <a:schemeClr val="tx2"/>
                </a:solidFill>
                <a:latin typeface="Verdana" pitchFamily="34" charset="0"/>
                <a:ea typeface="Verdana" pitchFamily="34" charset="0"/>
                <a:cs typeface="Verdana" pitchFamily="34" charset="0"/>
              </a:rPr>
              <a:t>So Much I Want to Say</a:t>
            </a:r>
            <a:r>
              <a:rPr lang="en-US" sz="1600" dirty="0">
                <a:solidFill>
                  <a:schemeClr val="tx2"/>
                </a:solidFill>
                <a:latin typeface="Verdana" pitchFamily="34" charset="0"/>
                <a:ea typeface="Verdana" pitchFamily="34" charset="0"/>
                <a:cs typeface="Verdana" pitchFamily="34" charset="0"/>
              </a:rPr>
              <a:t>, 1983</a:t>
            </a:r>
          </a:p>
        </p:txBody>
      </p:sp>
      <p:sp>
        <p:nvSpPr>
          <p:cNvPr id="28678" name="Rectangle 5"/>
          <p:cNvSpPr>
            <a:spLocks noChangeArrowheads="1"/>
          </p:cNvSpPr>
          <p:nvPr/>
        </p:nvSpPr>
        <p:spPr bwMode="auto">
          <a:xfrm>
            <a:off x="6781800" y="4114800"/>
            <a:ext cx="4724400" cy="2031325"/>
          </a:xfrm>
          <a:prstGeom prst="rect">
            <a:avLst/>
          </a:prstGeom>
          <a:noFill/>
          <a:ln w="9525">
            <a:noFill/>
            <a:miter lim="800000"/>
            <a:headEnd/>
            <a:tailEnd/>
          </a:ln>
        </p:spPr>
        <p:txBody>
          <a:bodyPr wrap="square">
            <a:spAutoFit/>
          </a:bodyPr>
          <a:lstStyle/>
          <a:p>
            <a:r>
              <a:rPr lang="en-US" dirty="0"/>
              <a:t>“I was completely taken in by Minimal and Conceptual Art when I was on my first degree course. Going to University afterwards …. when I got into the area of installation and object making, I wouldn't say I went back to a minimal aesthetic as such, it was more a kind of reductive approach.”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alb_07-20.jpg"/>
          <p:cNvPicPr>
            <a:picLocks noChangeAspect="1"/>
          </p:cNvPicPr>
          <p:nvPr/>
        </p:nvPicPr>
        <p:blipFill>
          <a:blip r:embed="rId3" cstate="print">
            <a:extLst>
              <a:ext uri="{28A0092B-C50C-407E-A947-70E740481C1C}">
                <a14:useLocalDpi xmlns:a14="http://schemas.microsoft.com/office/drawing/2010/main" val="0"/>
              </a:ext>
            </a:extLst>
          </a:blip>
          <a:srcRect t="5556" b="8889"/>
          <a:stretch>
            <a:fillRect/>
          </a:stretch>
        </p:blipFill>
        <p:spPr>
          <a:xfrm>
            <a:off x="1524000" y="0"/>
            <a:ext cx="9144000" cy="5867400"/>
          </a:xfrm>
          <a:prstGeom prst="rect">
            <a:avLst/>
          </a:prstGeom>
        </p:spPr>
      </p:pic>
      <p:sp>
        <p:nvSpPr>
          <p:cNvPr id="3" name="Rectangle 2"/>
          <p:cNvSpPr/>
          <p:nvPr/>
        </p:nvSpPr>
        <p:spPr>
          <a:xfrm>
            <a:off x="1752601" y="5943601"/>
            <a:ext cx="8686799" cy="584775"/>
          </a:xfrm>
          <a:prstGeom prst="rect">
            <a:avLst/>
          </a:prstGeom>
        </p:spPr>
        <p:txBody>
          <a:bodyPr wrap="square">
            <a:spAutoFit/>
          </a:bodyPr>
          <a:lstStyle/>
          <a:p>
            <a:r>
              <a:rPr lang="en-US" sz="1600" b="1" dirty="0">
                <a:latin typeface="Verdana" pitchFamily="34" charset="0"/>
                <a:ea typeface="Verdana" pitchFamily="34" charset="0"/>
                <a:cs typeface="Verdana" pitchFamily="34" charset="0"/>
              </a:rPr>
              <a:t>Mona Hatoum</a:t>
            </a:r>
            <a:r>
              <a:rPr lang="en-US" sz="1600" dirty="0">
                <a:latin typeface="Verdana" pitchFamily="34" charset="0"/>
                <a:ea typeface="Verdana" pitchFamily="34" charset="0"/>
                <a:cs typeface="Verdana" pitchFamily="34" charset="0"/>
              </a:rPr>
              <a:t>, </a:t>
            </a:r>
            <a:r>
              <a:rPr lang="en-US" sz="1600" i="1" dirty="0">
                <a:latin typeface="Verdana" pitchFamily="34" charset="0"/>
                <a:ea typeface="Verdana" pitchFamily="34" charset="0"/>
                <a:cs typeface="Verdana" pitchFamily="34" charset="0"/>
              </a:rPr>
              <a:t>The Light at the End</a:t>
            </a:r>
            <a:r>
              <a:rPr lang="en-US" sz="1600" dirty="0">
                <a:latin typeface="Verdana" pitchFamily="34" charset="0"/>
                <a:ea typeface="Verdana" pitchFamily="34" charset="0"/>
                <a:cs typeface="Verdana" pitchFamily="34" charset="0"/>
              </a:rPr>
              <a:t>, 1989. Angle iron frame and six electric heating elements, 65 3∕8 x 63 15∕16 x 1 15∕16"</a:t>
            </a:r>
          </a:p>
        </p:txBody>
      </p:sp>
    </p:spTree>
    <p:extLst>
      <p:ext uri="{BB962C8B-B14F-4D97-AF65-F5344CB8AC3E}">
        <p14:creationId xmlns:p14="http://schemas.microsoft.com/office/powerpoint/2010/main" val="27737920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Mendieta, Ana, Untitled (Blood &amp; Feathers), 1974"/>
          <p:cNvPicPr>
            <a:picLocks noChangeAspect="1" noChangeArrowheads="1"/>
          </p:cNvPicPr>
          <p:nvPr/>
        </p:nvPicPr>
        <p:blipFill>
          <a:blip r:embed="rId2" cstate="print"/>
          <a:srcRect/>
          <a:stretch>
            <a:fillRect/>
          </a:stretch>
        </p:blipFill>
        <p:spPr bwMode="auto">
          <a:xfrm>
            <a:off x="5543550" y="0"/>
            <a:ext cx="5143500" cy="6858000"/>
          </a:xfrm>
          <a:prstGeom prst="rect">
            <a:avLst/>
          </a:prstGeom>
          <a:noFill/>
          <a:ln w="9525">
            <a:noFill/>
            <a:miter lim="800000"/>
            <a:headEnd/>
            <a:tailEnd/>
          </a:ln>
        </p:spPr>
      </p:pic>
      <p:sp>
        <p:nvSpPr>
          <p:cNvPr id="11267" name="Text Box 3"/>
          <p:cNvSpPr txBox="1">
            <a:spLocks noChangeArrowheads="1"/>
          </p:cNvSpPr>
          <p:nvPr/>
        </p:nvSpPr>
        <p:spPr bwMode="auto">
          <a:xfrm>
            <a:off x="228600" y="5029200"/>
            <a:ext cx="5257800" cy="646331"/>
          </a:xfrm>
          <a:prstGeom prst="rect">
            <a:avLst/>
          </a:prstGeom>
          <a:noFill/>
          <a:ln w="9525">
            <a:noFill/>
            <a:miter lim="800000"/>
            <a:headEnd/>
            <a:tailEnd/>
          </a:ln>
        </p:spPr>
        <p:txBody>
          <a:bodyPr wrap="square">
            <a:spAutoFit/>
          </a:bodyPr>
          <a:lstStyle/>
          <a:p>
            <a:r>
              <a:rPr lang="en-US" b="1" dirty="0"/>
              <a:t>Ana </a:t>
            </a:r>
            <a:r>
              <a:rPr lang="en-US" b="1" dirty="0" err="1"/>
              <a:t>Mendieta</a:t>
            </a:r>
            <a:r>
              <a:rPr lang="en-US" dirty="0"/>
              <a:t> (Cuban-American, 1948-1985) </a:t>
            </a:r>
            <a:r>
              <a:rPr lang="en-US" i="1" dirty="0"/>
              <a:t>Untitled (Blood &amp; Feathers),</a:t>
            </a:r>
            <a:r>
              <a:rPr lang="en-US" dirty="0"/>
              <a:t>1974</a:t>
            </a:r>
          </a:p>
        </p:txBody>
      </p:sp>
      <p:sp>
        <p:nvSpPr>
          <p:cNvPr id="11268" name="Text Box 4"/>
          <p:cNvSpPr txBox="1">
            <a:spLocks noChangeArrowheads="1"/>
          </p:cNvSpPr>
          <p:nvPr/>
        </p:nvSpPr>
        <p:spPr bwMode="auto">
          <a:xfrm>
            <a:off x="304800" y="228600"/>
            <a:ext cx="5181600" cy="1323439"/>
          </a:xfrm>
          <a:prstGeom prst="rect">
            <a:avLst/>
          </a:prstGeom>
          <a:noFill/>
          <a:ln w="9525">
            <a:noFill/>
            <a:miter lim="800000"/>
            <a:headEnd/>
            <a:tailEnd/>
          </a:ln>
        </p:spPr>
        <p:txBody>
          <a:bodyPr wrap="square">
            <a:spAutoFit/>
          </a:bodyPr>
          <a:lstStyle/>
          <a:p>
            <a:r>
              <a:rPr lang="en-US" sz="1600" dirty="0">
                <a:latin typeface="Verdana" pitchFamily="34" charset="0"/>
              </a:rPr>
              <a:t>"I am overwhelmed by the feeling of having been cast from the womb (nature). My art is the way I re-establish the bonds that unite me to the universe."</a:t>
            </a:r>
            <a:r>
              <a:rPr lang="en-US" sz="1600" dirty="0"/>
              <a:t> </a:t>
            </a:r>
          </a:p>
          <a:p>
            <a:r>
              <a:rPr lang="en-US" sz="1600" dirty="0"/>
              <a:t>		     	- Ana </a:t>
            </a:r>
            <a:r>
              <a:rPr lang="en-US" sz="1600" dirty="0" err="1"/>
              <a:t>Mendieta</a:t>
            </a:r>
            <a:endParaRPr lang="en-US" sz="16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981200" y="5410200"/>
            <a:ext cx="8229600" cy="1447800"/>
          </a:xfrm>
        </p:spPr>
        <p:txBody>
          <a:bodyPr/>
          <a:lstStyle/>
          <a:p>
            <a:pPr eaLnBrk="1" hangingPunct="1"/>
            <a:r>
              <a:rPr lang="en-US" sz="1600" b="1"/>
              <a:t>Mona Hatoum</a:t>
            </a:r>
            <a:r>
              <a:rPr lang="en-US" sz="1600"/>
              <a:t>, still from  </a:t>
            </a:r>
            <a:r>
              <a:rPr lang="en-US" sz="1600" i="1"/>
              <a:t>Measures of Distance, </a:t>
            </a:r>
            <a:r>
              <a:rPr lang="en-US" sz="1600"/>
              <a:t>15-minute video, 1988. Letters written by Hatoum's mother in Beirut to her daughter in London appear as Arabic text moving over the screen and are read aloud in English by Hatoum.</a:t>
            </a:r>
          </a:p>
        </p:txBody>
      </p:sp>
      <p:pic>
        <p:nvPicPr>
          <p:cNvPr id="43012" name="Picture 4" descr="hatoum_measures_of_distance2"/>
          <p:cNvPicPr>
            <a:picLocks noChangeAspect="1" noChangeArrowheads="1"/>
          </p:cNvPicPr>
          <p:nvPr/>
        </p:nvPicPr>
        <p:blipFill>
          <a:blip r:embed="rId2" cstate="print"/>
          <a:srcRect/>
          <a:stretch>
            <a:fillRect/>
          </a:stretch>
        </p:blipFill>
        <p:spPr bwMode="auto">
          <a:xfrm>
            <a:off x="2133601" y="152400"/>
            <a:ext cx="7458075" cy="4953000"/>
          </a:xfrm>
          <a:prstGeom prst="rect">
            <a:avLst/>
          </a:prstGeom>
          <a:noFill/>
          <a:ln>
            <a:solidFill>
              <a:schemeClr val="tx1">
                <a:lumMod val="75000"/>
              </a:schemeClr>
            </a:solid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Picture 4" descr="hatoum_measures_of_distance3"/>
          <p:cNvPicPr>
            <a:picLocks noChangeAspect="1" noChangeArrowheads="1"/>
          </p:cNvPicPr>
          <p:nvPr/>
        </p:nvPicPr>
        <p:blipFill>
          <a:blip r:embed="rId2" cstate="print"/>
          <a:srcRect/>
          <a:stretch>
            <a:fillRect/>
          </a:stretch>
        </p:blipFill>
        <p:spPr bwMode="auto">
          <a:xfrm>
            <a:off x="2286000" y="381001"/>
            <a:ext cx="7772400" cy="5103813"/>
          </a:xfrm>
          <a:prstGeom prst="rect">
            <a:avLst/>
          </a:prstGeom>
          <a:noFill/>
          <a:ln>
            <a:solidFill>
              <a:schemeClr val="tx1">
                <a:lumMod val="75000"/>
              </a:schemeClr>
            </a:solidFill>
          </a:ln>
        </p:spPr>
      </p:pic>
      <p:sp>
        <p:nvSpPr>
          <p:cNvPr id="30723" name="Title 2"/>
          <p:cNvSpPr>
            <a:spLocks noGrp="1"/>
          </p:cNvSpPr>
          <p:nvPr>
            <p:ph type="title"/>
          </p:nvPr>
        </p:nvSpPr>
        <p:spPr>
          <a:xfrm>
            <a:off x="1905000" y="5562600"/>
            <a:ext cx="8229600" cy="1143000"/>
          </a:xfrm>
        </p:spPr>
        <p:txBody>
          <a:bodyPr/>
          <a:lstStyle/>
          <a:p>
            <a:pPr algn="l"/>
            <a:r>
              <a:rPr lang="en-US" sz="1600">
                <a:latin typeface="Verdana" pitchFamily="34" charset="0"/>
                <a:ea typeface="Verdana" pitchFamily="34" charset="0"/>
                <a:cs typeface="Verdana" pitchFamily="34" charset="0"/>
              </a:rPr>
              <a:t>On a visit to Lebanon, Hatoum filmed her mother in the shower. She taped her mother talking to her about her own feelings, her sexuality, her husband’s objections to Hatoum’s art, including this film.</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hatoum_measures_of_distance"/>
          <p:cNvPicPr>
            <a:picLocks noChangeAspect="1" noChangeArrowheads="1"/>
          </p:cNvPicPr>
          <p:nvPr/>
        </p:nvPicPr>
        <p:blipFill>
          <a:blip r:embed="rId2" cstate="print"/>
          <a:srcRect/>
          <a:stretch>
            <a:fillRect/>
          </a:stretch>
        </p:blipFill>
        <p:spPr bwMode="auto">
          <a:xfrm>
            <a:off x="2057401" y="838200"/>
            <a:ext cx="8132763" cy="5334000"/>
          </a:xfrm>
          <a:prstGeom prst="rect">
            <a:avLst/>
          </a:prstGeom>
          <a:noFill/>
          <a:ln>
            <a:solidFill>
              <a:schemeClr val="tx1">
                <a:lumMod val="75000"/>
              </a:schemeClr>
            </a:solid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alb_07-21.jpg"/>
          <p:cNvPicPr>
            <a:picLocks noChangeAspect="1"/>
          </p:cNvPicPr>
          <p:nvPr/>
        </p:nvPicPr>
        <p:blipFill>
          <a:blip r:embed="rId3" cstate="print">
            <a:extLst>
              <a:ext uri="{28A0092B-C50C-407E-A947-70E740481C1C}">
                <a14:useLocalDpi xmlns:a14="http://schemas.microsoft.com/office/drawing/2010/main" val="0"/>
              </a:ext>
            </a:extLst>
          </a:blip>
          <a:srcRect l="21667" r="21667"/>
          <a:stretch>
            <a:fillRect/>
          </a:stretch>
        </p:blipFill>
        <p:spPr>
          <a:xfrm>
            <a:off x="4648200" y="0"/>
            <a:ext cx="5181600" cy="6858000"/>
          </a:xfrm>
          <a:prstGeom prst="rect">
            <a:avLst/>
          </a:prstGeom>
        </p:spPr>
      </p:pic>
      <p:sp>
        <p:nvSpPr>
          <p:cNvPr id="3" name="Rectangle 2"/>
          <p:cNvSpPr/>
          <p:nvPr/>
        </p:nvSpPr>
        <p:spPr>
          <a:xfrm>
            <a:off x="1676400" y="3810000"/>
            <a:ext cx="2971800" cy="2308324"/>
          </a:xfrm>
          <a:prstGeom prst="rect">
            <a:avLst/>
          </a:prstGeom>
        </p:spPr>
        <p:txBody>
          <a:bodyPr wrap="square">
            <a:spAutoFit/>
          </a:bodyPr>
          <a:lstStyle/>
          <a:p>
            <a:r>
              <a:rPr lang="en-US" sz="1600" b="1" dirty="0">
                <a:latin typeface="Verdana" pitchFamily="34" charset="0"/>
                <a:ea typeface="Verdana" pitchFamily="34" charset="0"/>
                <a:cs typeface="Verdana" pitchFamily="34" charset="0"/>
              </a:rPr>
              <a:t>Mona Hatoum</a:t>
            </a:r>
            <a:r>
              <a:rPr lang="en-US" sz="1600" dirty="0">
                <a:latin typeface="Verdana" pitchFamily="34" charset="0"/>
                <a:ea typeface="Verdana" pitchFamily="34" charset="0"/>
                <a:cs typeface="Verdana" pitchFamily="34" charset="0"/>
              </a:rPr>
              <a:t>, </a:t>
            </a:r>
            <a:r>
              <a:rPr lang="en-US" sz="1600" i="1" dirty="0">
                <a:latin typeface="Verdana" pitchFamily="34" charset="0"/>
                <a:ea typeface="Verdana" pitchFamily="34" charset="0"/>
                <a:cs typeface="Verdana" pitchFamily="34" charset="0"/>
              </a:rPr>
              <a:t>Corps étranger (Foreign body)</a:t>
            </a:r>
            <a:r>
              <a:rPr lang="en-US" sz="1600" dirty="0">
                <a:latin typeface="Verdana" pitchFamily="34" charset="0"/>
                <a:ea typeface="Verdana" pitchFamily="34" charset="0"/>
                <a:cs typeface="Verdana" pitchFamily="34" charset="0"/>
              </a:rPr>
              <a:t>, 1994. Video installation with cylindrical wooden structure, video projector, video player, amplifier and four speakers, 137 13∕16 x 118 1∕8 x 118 1∕8" Centre Pompidou, Paris</a:t>
            </a:r>
          </a:p>
        </p:txBody>
      </p:sp>
    </p:spTree>
    <p:extLst>
      <p:ext uri="{BB962C8B-B14F-4D97-AF65-F5344CB8AC3E}">
        <p14:creationId xmlns:p14="http://schemas.microsoft.com/office/powerpoint/2010/main" val="15687611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alb_07-2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3" name="Rectangle 2"/>
          <p:cNvSpPr/>
          <p:nvPr/>
        </p:nvSpPr>
        <p:spPr>
          <a:xfrm>
            <a:off x="1752601" y="5843589"/>
            <a:ext cx="8686799" cy="830997"/>
          </a:xfrm>
          <a:prstGeom prst="rect">
            <a:avLst/>
          </a:prstGeom>
        </p:spPr>
        <p:txBody>
          <a:bodyPr wrap="square">
            <a:spAutoFit/>
          </a:bodyPr>
          <a:lstStyle/>
          <a:p>
            <a:r>
              <a:rPr lang="en-US" sz="1600" b="1" dirty="0">
                <a:latin typeface="Verdana" pitchFamily="34" charset="0"/>
                <a:ea typeface="Verdana" pitchFamily="34" charset="0"/>
                <a:cs typeface="Verdana" pitchFamily="34" charset="0"/>
              </a:rPr>
              <a:t>Felix Gonzalez-Torres</a:t>
            </a:r>
            <a:r>
              <a:rPr lang="en-US" sz="1600" dirty="0">
                <a:latin typeface="Verdana" pitchFamily="34" charset="0"/>
                <a:ea typeface="Verdana" pitchFamily="34" charset="0"/>
                <a:cs typeface="Verdana" pitchFamily="34" charset="0"/>
              </a:rPr>
              <a:t>, </a:t>
            </a:r>
            <a:r>
              <a:rPr lang="en-US" sz="1600" i="1" dirty="0">
                <a:latin typeface="Verdana" pitchFamily="34" charset="0"/>
                <a:ea typeface="Verdana" pitchFamily="34" charset="0"/>
                <a:cs typeface="Verdana" pitchFamily="34" charset="0"/>
              </a:rPr>
              <a:t>“Untitled” (Portrait of Ross in LA)</a:t>
            </a:r>
            <a:r>
              <a:rPr lang="en-US" sz="1600" dirty="0">
                <a:latin typeface="Verdana" pitchFamily="34" charset="0"/>
                <a:ea typeface="Verdana" pitchFamily="34" charset="0"/>
                <a:cs typeface="Verdana" pitchFamily="34" charset="0"/>
              </a:rPr>
              <a:t>, 1991. Candies individually wrapped in multicolored cellophane, endless supply. Overall dimensions vary with installation. Ideal weight 175 lbs</a:t>
            </a:r>
          </a:p>
        </p:txBody>
      </p:sp>
    </p:spTree>
    <p:extLst>
      <p:ext uri="{BB962C8B-B14F-4D97-AF65-F5344CB8AC3E}">
        <p14:creationId xmlns:p14="http://schemas.microsoft.com/office/powerpoint/2010/main" val="10600052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981200" y="0"/>
            <a:ext cx="8229600" cy="1295400"/>
          </a:xfrm>
        </p:spPr>
        <p:txBody>
          <a:bodyPr/>
          <a:lstStyle/>
          <a:p>
            <a:pPr algn="l" eaLnBrk="1" hangingPunct="1"/>
            <a:r>
              <a:rPr lang="en-US" sz="1600" b="1" dirty="0"/>
              <a:t>Janine Antoni,</a:t>
            </a:r>
            <a:r>
              <a:rPr lang="en-US" sz="1600" dirty="0"/>
              <a:t> </a:t>
            </a:r>
            <a:r>
              <a:rPr lang="en-US" sz="1600" i="1" dirty="0"/>
              <a:t>Gnaw</a:t>
            </a:r>
            <a:r>
              <a:rPr lang="en-US" sz="1600" dirty="0"/>
              <a:t>, 1992, Three part installation.  Chocolate: 600 lbs. of chocolate gnawed by the artist; lard: 600 lbs. of lard gnawed by the artist; display: 130 Lipsticks made with pigment, beeswax, and chewed lard removed from the lard cube; 27 Heart-shaped packages made from chewed chocolate removed from the chocolate cube. MOCA Los Angeles</a:t>
            </a:r>
          </a:p>
        </p:txBody>
      </p:sp>
      <p:pic>
        <p:nvPicPr>
          <p:cNvPr id="28676" name="Picture 5" descr="Antonie_gnaw_2_of_3lrg"/>
          <p:cNvPicPr>
            <a:picLocks noChangeAspect="1" noChangeArrowheads="1"/>
          </p:cNvPicPr>
          <p:nvPr/>
        </p:nvPicPr>
        <p:blipFill>
          <a:blip r:embed="rId2" cstate="print"/>
          <a:srcRect/>
          <a:stretch>
            <a:fillRect/>
          </a:stretch>
        </p:blipFill>
        <p:spPr bwMode="auto">
          <a:xfrm>
            <a:off x="7696200" y="1752600"/>
            <a:ext cx="2635250" cy="3429000"/>
          </a:xfrm>
          <a:prstGeom prst="rect">
            <a:avLst/>
          </a:prstGeom>
          <a:noFill/>
          <a:ln w="9525">
            <a:noFill/>
            <a:miter lim="800000"/>
            <a:headEnd/>
            <a:tailEnd/>
          </a:ln>
        </p:spPr>
      </p:pic>
      <p:sp>
        <p:nvSpPr>
          <p:cNvPr id="28677" name="Rectangle 10"/>
          <p:cNvSpPr>
            <a:spLocks noGrp="1" noChangeArrowheads="1"/>
          </p:cNvSpPr>
          <p:nvPr>
            <p:ph sz="half" idx="2"/>
          </p:nvPr>
        </p:nvSpPr>
        <p:spPr>
          <a:xfrm>
            <a:off x="1524000" y="5638800"/>
            <a:ext cx="8839200" cy="1219200"/>
          </a:xfrm>
        </p:spPr>
        <p:txBody>
          <a:bodyPr/>
          <a:lstStyle/>
          <a:p>
            <a:pPr eaLnBrk="1" hangingPunct="1">
              <a:buFontTx/>
              <a:buNone/>
            </a:pPr>
            <a:r>
              <a:rPr lang="en-US" sz="1600"/>
              <a:t>	"With Gnaw I was thinking about traditional sculpture, about carving. I was also interested in figurative sculpture. I put those two ideas together and decided that rather than describing the body, I would use the body, my body, as a tool for making art.“ </a:t>
            </a:r>
          </a:p>
          <a:p>
            <a:pPr eaLnBrk="1" hangingPunct="1">
              <a:buFontTx/>
              <a:buNone/>
            </a:pPr>
            <a:r>
              <a:rPr lang="en-US" sz="1600"/>
              <a:t>								- Antoni </a:t>
            </a:r>
          </a:p>
        </p:txBody>
      </p:sp>
      <p:pic>
        <p:nvPicPr>
          <p:cNvPr id="6" name="Picture 5" descr="kalb_07-24.jpg"/>
          <p:cNvPicPr>
            <a:picLocks noChangeAspect="1"/>
          </p:cNvPicPr>
          <p:nvPr/>
        </p:nvPicPr>
        <p:blipFill>
          <a:blip r:embed="rId3" cstate="print">
            <a:extLst>
              <a:ext uri="{28A0092B-C50C-407E-A947-70E740481C1C}">
                <a14:useLocalDpi xmlns:a14="http://schemas.microsoft.com/office/drawing/2010/main" val="0"/>
              </a:ext>
            </a:extLst>
          </a:blip>
          <a:srcRect l="3348" t="5405" r="3409" b="5405"/>
          <a:stretch>
            <a:fillRect/>
          </a:stretch>
        </p:blipFill>
        <p:spPr>
          <a:xfrm>
            <a:off x="1828800" y="1371600"/>
            <a:ext cx="5638800" cy="4045226"/>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5" descr="Anontie_gnaw_3_of_3lrg"/>
          <p:cNvPicPr>
            <a:picLocks noChangeAspect="1" noChangeArrowheads="1"/>
          </p:cNvPicPr>
          <p:nvPr/>
        </p:nvPicPr>
        <p:blipFill>
          <a:blip r:embed="rId2" cstate="print"/>
          <a:srcRect/>
          <a:stretch>
            <a:fillRect/>
          </a:stretch>
        </p:blipFill>
        <p:spPr bwMode="auto">
          <a:xfrm>
            <a:off x="2209801" y="161926"/>
            <a:ext cx="4562475" cy="5934075"/>
          </a:xfrm>
          <a:prstGeom prst="rect">
            <a:avLst/>
          </a:prstGeom>
          <a:noFill/>
          <a:ln w="9525">
            <a:noFill/>
            <a:miter lim="800000"/>
            <a:headEnd/>
            <a:tailEnd/>
          </a:ln>
        </p:spPr>
      </p:pic>
      <p:sp>
        <p:nvSpPr>
          <p:cNvPr id="29699" name="Rectangle 7"/>
          <p:cNvSpPr>
            <a:spLocks noGrp="1" noChangeArrowheads="1"/>
          </p:cNvSpPr>
          <p:nvPr>
            <p:ph type="title"/>
          </p:nvPr>
        </p:nvSpPr>
        <p:spPr>
          <a:xfrm>
            <a:off x="6248400" y="4191001"/>
            <a:ext cx="4419600" cy="487363"/>
          </a:xfrm>
        </p:spPr>
        <p:txBody>
          <a:bodyPr/>
          <a:lstStyle/>
          <a:p>
            <a:pPr eaLnBrk="1" hangingPunct="1"/>
            <a:r>
              <a:rPr lang="en-US" sz="1600" b="1"/>
              <a:t>Janine Antoni</a:t>
            </a:r>
            <a:r>
              <a:rPr lang="en-US" sz="1600"/>
              <a:t>, </a:t>
            </a:r>
            <a:r>
              <a:rPr lang="en-US" sz="1600" i="1"/>
              <a:t>Gnaw</a:t>
            </a:r>
            <a:r>
              <a:rPr lang="en-US" sz="1600"/>
              <a:t>, installation</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981200" y="0"/>
            <a:ext cx="8229600" cy="990600"/>
          </a:xfrm>
        </p:spPr>
        <p:txBody>
          <a:bodyPr/>
          <a:lstStyle/>
          <a:p>
            <a:pPr algn="l" eaLnBrk="1" hangingPunct="1"/>
            <a:r>
              <a:rPr lang="en-US" sz="1800" b="1">
                <a:latin typeface="Verdana" pitchFamily="34" charset="0"/>
              </a:rPr>
              <a:t>Janine Antoni</a:t>
            </a:r>
            <a:r>
              <a:rPr lang="en-US" sz="1800">
                <a:latin typeface="Verdana" pitchFamily="34" charset="0"/>
              </a:rPr>
              <a:t>, </a:t>
            </a:r>
            <a:r>
              <a:rPr lang="en-US" sz="1800" i="1">
                <a:latin typeface="Verdana" pitchFamily="34" charset="0"/>
              </a:rPr>
              <a:t>Loving Care</a:t>
            </a:r>
            <a:r>
              <a:rPr lang="en-US" sz="1800">
                <a:latin typeface="Verdana" pitchFamily="34" charset="0"/>
              </a:rPr>
              <a:t>, 1993, Installation view at Anthony D'Offay Gallery, London. The artist soaked her hair in hair dye and mopped the floor with it.</a:t>
            </a:r>
          </a:p>
        </p:txBody>
      </p:sp>
      <p:sp>
        <p:nvSpPr>
          <p:cNvPr id="27651" name="Rectangle 3"/>
          <p:cNvSpPr>
            <a:spLocks noGrp="1" noChangeArrowheads="1"/>
          </p:cNvSpPr>
          <p:nvPr>
            <p:ph type="body" idx="1"/>
          </p:nvPr>
        </p:nvSpPr>
        <p:spPr>
          <a:xfrm>
            <a:off x="6400800" y="990600"/>
            <a:ext cx="4267200" cy="3352800"/>
          </a:xfrm>
        </p:spPr>
        <p:txBody>
          <a:bodyPr/>
          <a:lstStyle/>
          <a:p>
            <a:pPr eaLnBrk="1" hangingPunct="1">
              <a:lnSpc>
                <a:spcPct val="80000"/>
              </a:lnSpc>
              <a:buFontTx/>
              <a:buNone/>
            </a:pPr>
            <a:r>
              <a:rPr lang="en-US" sz="1800"/>
              <a:t>	</a:t>
            </a:r>
            <a:r>
              <a:rPr lang="en-US" sz="1800">
                <a:latin typeface="Verdana" pitchFamily="34" charset="0"/>
              </a:rPr>
              <a:t>I mopped the floor with my hair…The reason I’m so interested in taking my body to those extreme places is that that’s a place where I learn, where I feel most in my body. I’m really interested in the repetition, the discipline, and what happens to me psychologically when I put my body to that extreme place.”</a:t>
            </a:r>
          </a:p>
          <a:p>
            <a:pPr eaLnBrk="1" hangingPunct="1">
              <a:lnSpc>
                <a:spcPct val="80000"/>
              </a:lnSpc>
              <a:buFontTx/>
              <a:buNone/>
            </a:pPr>
            <a:r>
              <a:rPr lang="en-US" sz="1800"/>
              <a:t>			— Janine Antoni </a:t>
            </a:r>
          </a:p>
        </p:txBody>
      </p:sp>
      <p:pic>
        <p:nvPicPr>
          <p:cNvPr id="27652" name="Picture 4" descr="antoni_janine_LovingCare_1993_LondonGallery"/>
          <p:cNvPicPr>
            <a:picLocks noChangeAspect="1" noChangeArrowheads="1"/>
          </p:cNvPicPr>
          <p:nvPr/>
        </p:nvPicPr>
        <p:blipFill>
          <a:blip r:embed="rId2" cstate="print"/>
          <a:srcRect/>
          <a:stretch>
            <a:fillRect/>
          </a:stretch>
        </p:blipFill>
        <p:spPr bwMode="auto">
          <a:xfrm>
            <a:off x="2209800" y="914401"/>
            <a:ext cx="4000500" cy="5686425"/>
          </a:xfrm>
          <a:prstGeom prst="rect">
            <a:avLst/>
          </a:prstGeom>
          <a:noFill/>
          <a:ln w="9525">
            <a:noFill/>
            <a:miter lim="800000"/>
            <a:headEnd/>
            <a:tailEnd/>
          </a:ln>
        </p:spPr>
      </p:pic>
      <p:pic>
        <p:nvPicPr>
          <p:cNvPr id="27653" name="Picture 5" descr="antoni_janine_LovingCare2_1993_LondonGallery"/>
          <p:cNvPicPr>
            <a:picLocks noChangeAspect="1" noChangeArrowheads="1"/>
          </p:cNvPicPr>
          <p:nvPr/>
        </p:nvPicPr>
        <p:blipFill>
          <a:blip r:embed="rId3" cstate="print">
            <a:grayscl/>
          </a:blip>
          <a:srcRect l="2774" r="2774"/>
          <a:stretch>
            <a:fillRect/>
          </a:stretch>
        </p:blipFill>
        <p:spPr bwMode="auto">
          <a:xfrm>
            <a:off x="6950075" y="4267201"/>
            <a:ext cx="3111500" cy="2333625"/>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981200" y="274638"/>
            <a:ext cx="8229600" cy="792162"/>
          </a:xfrm>
        </p:spPr>
        <p:txBody>
          <a:bodyPr/>
          <a:lstStyle/>
          <a:p>
            <a:pPr algn="l" eaLnBrk="1" hangingPunct="1"/>
            <a:r>
              <a:rPr lang="en-US" sz="1600" b="1">
                <a:latin typeface="Verdana" pitchFamily="34" charset="0"/>
              </a:rPr>
              <a:t>Janine Antoni</a:t>
            </a:r>
            <a:r>
              <a:rPr lang="en-US" sz="1600">
                <a:latin typeface="Verdana" pitchFamily="34" charset="0"/>
              </a:rPr>
              <a:t>, </a:t>
            </a:r>
            <a:r>
              <a:rPr lang="en-US" sz="1600" i="1">
                <a:latin typeface="Verdana" pitchFamily="34" charset="0"/>
              </a:rPr>
              <a:t>Lick and Lather</a:t>
            </a:r>
            <a:r>
              <a:rPr lang="en-US" sz="1600">
                <a:latin typeface="Verdana" pitchFamily="34" charset="0"/>
              </a:rPr>
              <a:t>, 1993, 7 soap and 7 chocolate self-portrait busts, 24 x 16 x 13 inches each</a:t>
            </a:r>
          </a:p>
        </p:txBody>
      </p:sp>
      <p:pic>
        <p:nvPicPr>
          <p:cNvPr id="30723" name="Picture 7" descr="“Lick and Lather,” detail">
            <a:hlinkClick r:id="rId2" tooltip="close window"/>
          </p:cNvPr>
          <p:cNvPicPr>
            <a:picLocks noChangeAspect="1" noChangeArrowheads="1"/>
          </p:cNvPicPr>
          <p:nvPr/>
        </p:nvPicPr>
        <p:blipFill>
          <a:blip r:embed="rId3" cstate="print"/>
          <a:srcRect/>
          <a:stretch>
            <a:fillRect/>
          </a:stretch>
        </p:blipFill>
        <p:spPr bwMode="auto">
          <a:xfrm>
            <a:off x="2590800" y="1657350"/>
            <a:ext cx="6705600" cy="5200650"/>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Mendieta, Ana, Untitled (People Looking at Blood), 1973"/>
          <p:cNvPicPr>
            <a:picLocks noChangeAspect="1" noChangeArrowheads="1"/>
          </p:cNvPicPr>
          <p:nvPr/>
        </p:nvPicPr>
        <p:blipFill>
          <a:blip r:embed="rId2" cstate="print"/>
          <a:srcRect/>
          <a:stretch>
            <a:fillRect/>
          </a:stretch>
        </p:blipFill>
        <p:spPr bwMode="auto">
          <a:xfrm>
            <a:off x="6553200" y="1371600"/>
            <a:ext cx="2819400" cy="3759200"/>
          </a:xfrm>
          <a:prstGeom prst="rect">
            <a:avLst/>
          </a:prstGeom>
          <a:noFill/>
          <a:ln w="9525">
            <a:noFill/>
            <a:miter lim="800000"/>
            <a:headEnd/>
            <a:tailEnd/>
          </a:ln>
        </p:spPr>
      </p:pic>
      <p:sp>
        <p:nvSpPr>
          <p:cNvPr id="9219" name="Text Box 3"/>
          <p:cNvSpPr txBox="1">
            <a:spLocks noChangeArrowheads="1"/>
          </p:cNvSpPr>
          <p:nvPr/>
        </p:nvSpPr>
        <p:spPr bwMode="auto">
          <a:xfrm>
            <a:off x="6400800" y="5181600"/>
            <a:ext cx="3113088" cy="584200"/>
          </a:xfrm>
          <a:prstGeom prst="rect">
            <a:avLst/>
          </a:prstGeom>
          <a:noFill/>
          <a:ln w="9525">
            <a:noFill/>
            <a:miter lim="800000"/>
            <a:headEnd/>
            <a:tailEnd/>
          </a:ln>
        </p:spPr>
        <p:txBody>
          <a:bodyPr wrap="none">
            <a:spAutoFit/>
          </a:bodyPr>
          <a:lstStyle/>
          <a:p>
            <a:r>
              <a:rPr lang="en-US" sz="1600" b="1"/>
              <a:t>Ana Mendieta</a:t>
            </a:r>
            <a:r>
              <a:rPr lang="en-US" sz="1600"/>
              <a:t>, </a:t>
            </a:r>
            <a:r>
              <a:rPr lang="en-US" sz="1600" i="1"/>
              <a:t>Untitled </a:t>
            </a:r>
          </a:p>
          <a:p>
            <a:r>
              <a:rPr lang="en-US" sz="1600" i="1"/>
              <a:t>(People Looking at Blood</a:t>
            </a:r>
            <a:r>
              <a:rPr lang="en-US" sz="1600"/>
              <a:t>), 1973</a:t>
            </a:r>
          </a:p>
        </p:txBody>
      </p:sp>
      <p:pic>
        <p:nvPicPr>
          <p:cNvPr id="9220" name="Picture 4" descr="Andre_carl_3equivalentVIII_1966"/>
          <p:cNvPicPr>
            <a:picLocks noChangeAspect="1" noChangeArrowheads="1"/>
          </p:cNvPicPr>
          <p:nvPr/>
        </p:nvPicPr>
        <p:blipFill>
          <a:blip r:embed="rId3" cstate="print"/>
          <a:srcRect/>
          <a:stretch>
            <a:fillRect/>
          </a:stretch>
        </p:blipFill>
        <p:spPr bwMode="auto">
          <a:xfrm>
            <a:off x="1905000" y="3200400"/>
            <a:ext cx="3657600" cy="2133600"/>
          </a:xfrm>
          <a:prstGeom prst="rect">
            <a:avLst/>
          </a:prstGeom>
          <a:noFill/>
          <a:ln w="9525">
            <a:noFill/>
            <a:miter lim="800000"/>
            <a:headEnd/>
            <a:tailEnd/>
          </a:ln>
        </p:spPr>
      </p:pic>
      <p:sp>
        <p:nvSpPr>
          <p:cNvPr id="9221" name="Text Box 5"/>
          <p:cNvSpPr txBox="1">
            <a:spLocks noChangeArrowheads="1"/>
          </p:cNvSpPr>
          <p:nvPr/>
        </p:nvSpPr>
        <p:spPr bwMode="auto">
          <a:xfrm>
            <a:off x="1965325" y="2322513"/>
            <a:ext cx="184150" cy="366712"/>
          </a:xfrm>
          <a:prstGeom prst="rect">
            <a:avLst/>
          </a:prstGeom>
          <a:noFill/>
          <a:ln w="9525">
            <a:noFill/>
            <a:miter lim="800000"/>
            <a:headEnd/>
            <a:tailEnd/>
          </a:ln>
        </p:spPr>
        <p:txBody>
          <a:bodyPr wrap="none">
            <a:spAutoFit/>
          </a:bodyPr>
          <a:lstStyle/>
          <a:p>
            <a:endParaRPr lang="en-US"/>
          </a:p>
        </p:txBody>
      </p:sp>
      <p:sp>
        <p:nvSpPr>
          <p:cNvPr id="9222" name="Text Box 6"/>
          <p:cNvSpPr txBox="1">
            <a:spLocks noChangeArrowheads="1"/>
          </p:cNvSpPr>
          <p:nvPr/>
        </p:nvSpPr>
        <p:spPr bwMode="auto">
          <a:xfrm>
            <a:off x="2133601" y="5486400"/>
            <a:ext cx="3211513" cy="336550"/>
          </a:xfrm>
          <a:prstGeom prst="rect">
            <a:avLst/>
          </a:prstGeom>
          <a:noFill/>
          <a:ln w="9525">
            <a:noFill/>
            <a:miter lim="800000"/>
            <a:headEnd/>
            <a:tailEnd/>
          </a:ln>
        </p:spPr>
        <p:txBody>
          <a:bodyPr wrap="none">
            <a:spAutoFit/>
          </a:bodyPr>
          <a:lstStyle/>
          <a:p>
            <a:r>
              <a:rPr lang="en-US" sz="1600" b="1">
                <a:solidFill>
                  <a:schemeClr val="tx2"/>
                </a:solidFill>
              </a:rPr>
              <a:t>Carl Andre</a:t>
            </a:r>
            <a:r>
              <a:rPr lang="en-US" sz="1600">
                <a:solidFill>
                  <a:schemeClr val="tx2"/>
                </a:solidFill>
              </a:rPr>
              <a:t>, </a:t>
            </a:r>
            <a:r>
              <a:rPr lang="en-US" sz="1600" i="1">
                <a:solidFill>
                  <a:schemeClr val="tx2"/>
                </a:solidFill>
              </a:rPr>
              <a:t>Equivalent VIII</a:t>
            </a:r>
            <a:r>
              <a:rPr lang="en-US" sz="1600">
                <a:solidFill>
                  <a:schemeClr val="tx2"/>
                </a:solidFill>
              </a:rPr>
              <a:t>, 1966</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alb_07-05.jpg"/>
          <p:cNvPicPr>
            <a:picLocks noChangeAspect="1"/>
          </p:cNvPicPr>
          <p:nvPr/>
        </p:nvPicPr>
        <p:blipFill rotWithShape="1">
          <a:blip r:embed="rId3" cstate="print">
            <a:extLst>
              <a:ext uri="{28A0092B-C50C-407E-A947-70E740481C1C}">
                <a14:useLocalDpi xmlns:a14="http://schemas.microsoft.com/office/drawing/2010/main" val="0"/>
              </a:ext>
            </a:extLst>
          </a:blip>
          <a:srcRect l="3400" t="7778" r="3400" b="7778"/>
          <a:stretch/>
        </p:blipFill>
        <p:spPr>
          <a:xfrm>
            <a:off x="1834947" y="152400"/>
            <a:ext cx="8522110" cy="5791200"/>
          </a:xfrm>
          <a:prstGeom prst="rect">
            <a:avLst/>
          </a:prstGeom>
        </p:spPr>
      </p:pic>
      <p:sp>
        <p:nvSpPr>
          <p:cNvPr id="3" name="Rectangle 2"/>
          <p:cNvSpPr/>
          <p:nvPr/>
        </p:nvSpPr>
        <p:spPr>
          <a:xfrm>
            <a:off x="1905000" y="6027003"/>
            <a:ext cx="8522109" cy="830997"/>
          </a:xfrm>
          <a:prstGeom prst="rect">
            <a:avLst/>
          </a:prstGeom>
        </p:spPr>
        <p:txBody>
          <a:bodyPr wrap="square">
            <a:spAutoFit/>
          </a:bodyPr>
          <a:lstStyle/>
          <a:p>
            <a:pPr algn="ctr"/>
            <a:r>
              <a:rPr lang="en-US" sz="1600" b="1" dirty="0">
                <a:latin typeface="Verdana" pitchFamily="34" charset="0"/>
                <a:ea typeface="Verdana" pitchFamily="34" charset="0"/>
                <a:cs typeface="Verdana" pitchFamily="34" charset="0"/>
              </a:rPr>
              <a:t>Ana Mendieta</a:t>
            </a:r>
            <a:r>
              <a:rPr lang="en-US" sz="1600" dirty="0">
                <a:latin typeface="Verdana" pitchFamily="34" charset="0"/>
                <a:ea typeface="Verdana" pitchFamily="34" charset="0"/>
                <a:cs typeface="Verdana" pitchFamily="34" charset="0"/>
              </a:rPr>
              <a:t>, </a:t>
            </a:r>
            <a:r>
              <a:rPr lang="en-US" sz="1600" i="1" dirty="0">
                <a:latin typeface="Verdana" pitchFamily="34" charset="0"/>
                <a:ea typeface="Verdana" pitchFamily="34" charset="0"/>
                <a:cs typeface="Verdana" pitchFamily="34" charset="0"/>
              </a:rPr>
              <a:t>Untitled,</a:t>
            </a:r>
            <a:r>
              <a:rPr lang="en-US" sz="1600" dirty="0">
                <a:latin typeface="Verdana" pitchFamily="34" charset="0"/>
                <a:ea typeface="Verdana" pitchFamily="34" charset="0"/>
                <a:cs typeface="Verdana" pitchFamily="34" charset="0"/>
              </a:rPr>
              <a:t> from the </a:t>
            </a:r>
            <a:r>
              <a:rPr lang="en-US" sz="1600" i="1" dirty="0">
                <a:latin typeface="Verdana" pitchFamily="34" charset="0"/>
                <a:ea typeface="Verdana" pitchFamily="34" charset="0"/>
                <a:cs typeface="Verdana" pitchFamily="34" charset="0"/>
              </a:rPr>
              <a:t>Silueta (Silhouette) </a:t>
            </a:r>
            <a:r>
              <a:rPr lang="en-US" sz="1600" dirty="0">
                <a:latin typeface="Verdana" pitchFamily="34" charset="0"/>
                <a:ea typeface="Verdana" pitchFamily="34" charset="0"/>
                <a:cs typeface="Verdana" pitchFamily="34" charset="0"/>
              </a:rPr>
              <a:t>series, 1977</a:t>
            </a:r>
          </a:p>
          <a:p>
            <a:pPr algn="ctr"/>
            <a:r>
              <a:rPr lang="en-US" sz="1600" dirty="0">
                <a:latin typeface="Verdana" pitchFamily="34" charset="0"/>
                <a:ea typeface="Verdana" pitchFamily="34" charset="0"/>
                <a:cs typeface="Verdana" pitchFamily="34" charset="0"/>
              </a:rPr>
              <a:t>c</a:t>
            </a:r>
            <a:r>
              <a:rPr lang="ro-RO" sz="1600" dirty="0">
                <a:latin typeface="Verdana" pitchFamily="34" charset="0"/>
                <a:ea typeface="Verdana" pitchFamily="34" charset="0"/>
                <a:cs typeface="Verdana" pitchFamily="34" charset="0"/>
              </a:rPr>
              <a:t>olor photograph, 10 x 8" </a:t>
            </a:r>
            <a:r>
              <a:rPr lang="en-US" sz="1600" dirty="0">
                <a:latin typeface="Verdana" pitchFamily="34" charset="0"/>
                <a:ea typeface="Verdana" pitchFamily="34" charset="0"/>
                <a:cs typeface="Verdana" pitchFamily="34" charset="0"/>
              </a:rPr>
              <a:t>(Series extended from 1973 to 1980</a:t>
            </a:r>
          </a:p>
          <a:p>
            <a:pPr algn="ctr"/>
            <a:r>
              <a:rPr lang="en-US" sz="1600" dirty="0">
                <a:latin typeface="Verdana" pitchFamily="34" charset="0"/>
                <a:ea typeface="Verdana" pitchFamily="34" charset="0"/>
                <a:cs typeface="Verdana" pitchFamily="34" charset="0"/>
              </a:rPr>
              <a:t>This is an “earth/body” work: both body art and earth work.</a:t>
            </a:r>
          </a:p>
        </p:txBody>
      </p:sp>
    </p:spTree>
    <p:extLst>
      <p:ext uri="{BB962C8B-B14F-4D97-AF65-F5344CB8AC3E}">
        <p14:creationId xmlns:p14="http://schemas.microsoft.com/office/powerpoint/2010/main" val="22545706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752600" y="46038"/>
            <a:ext cx="8610600" cy="868363"/>
          </a:xfrm>
        </p:spPr>
        <p:txBody>
          <a:bodyPr/>
          <a:lstStyle/>
          <a:p>
            <a:pPr algn="l"/>
            <a:r>
              <a:rPr lang="en-US" sz="1600" b="1" dirty="0"/>
              <a:t>Carolee Schneeman</a:t>
            </a:r>
            <a:r>
              <a:rPr lang="en-US" sz="1600" dirty="0"/>
              <a:t>, </a:t>
            </a:r>
            <a:r>
              <a:rPr lang="en-US" sz="1600" i="1" dirty="0"/>
              <a:t>Interior Scroll</a:t>
            </a:r>
            <a:r>
              <a:rPr lang="en-US" sz="1600" dirty="0"/>
              <a:t>, for </a:t>
            </a:r>
            <a:r>
              <a:rPr lang="en-US" sz="1600" i="1" dirty="0"/>
              <a:t>Women Here and Now</a:t>
            </a:r>
            <a:r>
              <a:rPr lang="en-US" sz="1600" dirty="0"/>
              <a:t>,</a:t>
            </a:r>
            <a:r>
              <a:rPr lang="en-US" sz="1600" i="1" dirty="0"/>
              <a:t> </a:t>
            </a:r>
            <a:r>
              <a:rPr lang="en-US" sz="1600" dirty="0"/>
              <a:t>an exhibition of paintings accompanied by a series of performances, East Hampton, New York, August 1975</a:t>
            </a:r>
          </a:p>
        </p:txBody>
      </p:sp>
      <p:pic>
        <p:nvPicPr>
          <p:cNvPr id="4101" name="Picture 6" descr="Schneeman_carolee_interiorScroll_3"/>
          <p:cNvPicPr>
            <a:picLocks noChangeAspect="1" noChangeArrowheads="1"/>
          </p:cNvPicPr>
          <p:nvPr/>
        </p:nvPicPr>
        <p:blipFill>
          <a:blip r:embed="rId2" cstate="print"/>
          <a:srcRect/>
          <a:stretch>
            <a:fillRect/>
          </a:stretch>
        </p:blipFill>
        <p:spPr bwMode="auto">
          <a:xfrm>
            <a:off x="7391400" y="1371600"/>
            <a:ext cx="2917371" cy="4267200"/>
          </a:xfrm>
          <a:prstGeom prst="rect">
            <a:avLst/>
          </a:prstGeom>
          <a:noFill/>
          <a:ln w="9525">
            <a:solidFill>
              <a:schemeClr val="tx1"/>
            </a:solidFill>
            <a:miter lim="800000"/>
            <a:headEnd/>
            <a:tailEnd/>
          </a:ln>
        </p:spPr>
      </p:pic>
      <p:pic>
        <p:nvPicPr>
          <p:cNvPr id="52226" name="Picture 2" descr="http://2.bp.blogspot.com/-OW7RNL7sBpk/UpDOPoSLcKI/AAAAAAAABM0/nlJLaNNEVRU/s1600/carolee_schneemann_interior_scroll_1975_1323380641133.png"/>
          <p:cNvPicPr>
            <a:picLocks noChangeAspect="1" noChangeArrowheads="1"/>
          </p:cNvPicPr>
          <p:nvPr/>
        </p:nvPicPr>
        <p:blipFill>
          <a:blip r:embed="rId3" cstate="print"/>
          <a:srcRect/>
          <a:stretch>
            <a:fillRect/>
          </a:stretch>
        </p:blipFill>
        <p:spPr bwMode="auto">
          <a:xfrm>
            <a:off x="1828801" y="990600"/>
            <a:ext cx="3411047" cy="5486400"/>
          </a:xfrm>
          <a:prstGeom prst="rect">
            <a:avLst/>
          </a:prstGeom>
          <a:noFill/>
          <a:ln>
            <a:solidFill>
              <a:schemeClr val="tx1"/>
            </a:solidFill>
          </a:ln>
        </p:spPr>
      </p:pic>
      <p:pic>
        <p:nvPicPr>
          <p:cNvPr id="52228" name="Picture 4" descr="http://3.bp.blogspot.com/-vpSiESWRuR4/UpDOIKf2A1I/AAAAAAAABMk/2YdtnufGFuU/s1600/schneemann-scroll.jpg"/>
          <p:cNvPicPr>
            <a:picLocks noChangeAspect="1" noChangeArrowheads="1"/>
          </p:cNvPicPr>
          <p:nvPr/>
        </p:nvPicPr>
        <p:blipFill>
          <a:blip r:embed="rId4" cstate="print"/>
          <a:srcRect/>
          <a:stretch>
            <a:fillRect/>
          </a:stretch>
        </p:blipFill>
        <p:spPr bwMode="auto">
          <a:xfrm>
            <a:off x="5562600" y="1371600"/>
            <a:ext cx="1390650" cy="4095750"/>
          </a:xfrm>
          <a:prstGeom prst="rect">
            <a:avLst/>
          </a:prstGeom>
          <a:noFill/>
          <a:ln>
            <a:solidFill>
              <a:schemeClr val="tx1"/>
            </a:solid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Mendieta, Ana, Untitled (Death of a Chicken), 1972"/>
          <p:cNvPicPr>
            <a:picLocks noChangeAspect="1" noChangeArrowheads="1"/>
          </p:cNvPicPr>
          <p:nvPr/>
        </p:nvPicPr>
        <p:blipFill>
          <a:blip r:embed="rId2" cstate="print"/>
          <a:srcRect/>
          <a:stretch>
            <a:fillRect/>
          </a:stretch>
        </p:blipFill>
        <p:spPr bwMode="auto">
          <a:xfrm>
            <a:off x="914400" y="206622"/>
            <a:ext cx="3562350" cy="5294859"/>
          </a:xfrm>
          <a:prstGeom prst="rect">
            <a:avLst/>
          </a:prstGeom>
          <a:noFill/>
          <a:ln w="9525">
            <a:solidFill>
              <a:schemeClr val="tx1"/>
            </a:solidFill>
            <a:miter lim="800000"/>
            <a:headEnd/>
            <a:tailEnd/>
          </a:ln>
        </p:spPr>
      </p:pic>
      <p:pic>
        <p:nvPicPr>
          <p:cNvPr id="8195" name="Picture 3" descr="Nitsch_Hermann_mystery_theater_1998"/>
          <p:cNvPicPr>
            <a:picLocks noChangeAspect="1" noChangeArrowheads="1"/>
          </p:cNvPicPr>
          <p:nvPr/>
        </p:nvPicPr>
        <p:blipFill>
          <a:blip r:embed="rId3" cstate="print"/>
          <a:srcRect/>
          <a:stretch>
            <a:fillRect/>
          </a:stretch>
        </p:blipFill>
        <p:spPr bwMode="auto">
          <a:xfrm>
            <a:off x="7772400" y="319881"/>
            <a:ext cx="4234276" cy="6031352"/>
          </a:xfrm>
          <a:prstGeom prst="rect">
            <a:avLst/>
          </a:prstGeom>
          <a:noFill/>
          <a:ln w="9525">
            <a:solidFill>
              <a:schemeClr val="tx1"/>
            </a:solidFill>
            <a:miter lim="800000"/>
            <a:headEnd/>
            <a:tailEnd/>
          </a:ln>
        </p:spPr>
      </p:pic>
      <p:sp>
        <p:nvSpPr>
          <p:cNvPr id="8196" name="Rectangle 4"/>
          <p:cNvSpPr>
            <a:spLocks noGrp="1" noChangeArrowheads="1"/>
          </p:cNvSpPr>
          <p:nvPr>
            <p:ph type="title"/>
          </p:nvPr>
        </p:nvSpPr>
        <p:spPr>
          <a:xfrm>
            <a:off x="338091" y="5745163"/>
            <a:ext cx="5834109" cy="990600"/>
          </a:xfrm>
        </p:spPr>
        <p:txBody>
          <a:bodyPr/>
          <a:lstStyle/>
          <a:p>
            <a:pPr eaLnBrk="1" hangingPunct="1"/>
            <a:r>
              <a:rPr lang="en-US" sz="1600" dirty="0"/>
              <a:t>(left) </a:t>
            </a:r>
            <a:r>
              <a:rPr lang="en-US" sz="1600" b="1" dirty="0"/>
              <a:t>Ana </a:t>
            </a:r>
            <a:r>
              <a:rPr lang="en-US" sz="1600" b="1" dirty="0" err="1"/>
              <a:t>Mendieta</a:t>
            </a:r>
            <a:r>
              <a:rPr lang="en-US" sz="1600" dirty="0"/>
              <a:t>, </a:t>
            </a:r>
            <a:r>
              <a:rPr lang="en-US" sz="1600" i="1" dirty="0"/>
              <a:t>Untitled (Death of a Chicken),</a:t>
            </a:r>
            <a:r>
              <a:rPr lang="en-US" sz="1600" dirty="0"/>
              <a:t> 1972 </a:t>
            </a:r>
            <a:br>
              <a:rPr lang="en-US" sz="1600" dirty="0"/>
            </a:br>
            <a:r>
              <a:rPr lang="en-US" sz="1600" dirty="0"/>
              <a:t>compare (center and left) </a:t>
            </a:r>
            <a:r>
              <a:rPr lang="en-US" sz="1600" b="1" dirty="0"/>
              <a:t>Hermann </a:t>
            </a:r>
            <a:r>
              <a:rPr lang="en-US" sz="1600" b="1" dirty="0" err="1"/>
              <a:t>Nitsch</a:t>
            </a:r>
            <a:r>
              <a:rPr lang="en-US" sz="1600" dirty="0"/>
              <a:t>, Viennese </a:t>
            </a:r>
            <a:r>
              <a:rPr lang="en-US" sz="1600" dirty="0" err="1"/>
              <a:t>Actionism</a:t>
            </a:r>
            <a:r>
              <a:rPr lang="en-US" sz="1600" dirty="0"/>
              <a:t>, </a:t>
            </a:r>
            <a:r>
              <a:rPr lang="en-US" sz="1600" i="1" dirty="0"/>
              <a:t>First Action,</a:t>
            </a:r>
            <a:r>
              <a:rPr lang="en-US" sz="1600" dirty="0"/>
              <a:t> 1962 </a:t>
            </a:r>
          </a:p>
        </p:txBody>
      </p:sp>
      <p:pic>
        <p:nvPicPr>
          <p:cNvPr id="8197" name="Picture 5" descr="Nitsch_Hermann_action_1970s"/>
          <p:cNvPicPr>
            <a:picLocks noChangeAspect="1" noChangeArrowheads="1"/>
          </p:cNvPicPr>
          <p:nvPr/>
        </p:nvPicPr>
        <p:blipFill>
          <a:blip r:embed="rId4" cstate="print"/>
          <a:srcRect/>
          <a:stretch>
            <a:fillRect/>
          </a:stretch>
        </p:blipFill>
        <p:spPr bwMode="auto">
          <a:xfrm>
            <a:off x="5105400" y="2910681"/>
            <a:ext cx="2578100" cy="2568575"/>
          </a:xfrm>
          <a:prstGeom prst="rect">
            <a:avLst/>
          </a:prstGeom>
          <a:noFill/>
          <a:ln w="9525">
            <a:solidFill>
              <a:schemeClr val="tx1"/>
            </a:solid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Mendieta, Ana, Untitled (Body Tracks), 1975"/>
          <p:cNvPicPr>
            <a:picLocks noChangeAspect="1" noChangeArrowheads="1"/>
          </p:cNvPicPr>
          <p:nvPr/>
        </p:nvPicPr>
        <p:blipFill>
          <a:blip r:embed="rId2" cstate="print"/>
          <a:srcRect/>
          <a:stretch>
            <a:fillRect/>
          </a:stretch>
        </p:blipFill>
        <p:spPr bwMode="auto">
          <a:xfrm>
            <a:off x="3886201" y="381000"/>
            <a:ext cx="4219575" cy="5791200"/>
          </a:xfrm>
          <a:prstGeom prst="rect">
            <a:avLst/>
          </a:prstGeom>
          <a:noFill/>
          <a:ln w="9525">
            <a:noFill/>
            <a:miter lim="800000"/>
            <a:headEnd/>
            <a:tailEnd/>
          </a:ln>
        </p:spPr>
      </p:pic>
      <p:sp>
        <p:nvSpPr>
          <p:cNvPr id="10243" name="Rectangle 3"/>
          <p:cNvSpPr>
            <a:spLocks noGrp="1" noChangeArrowheads="1"/>
          </p:cNvSpPr>
          <p:nvPr>
            <p:ph type="title"/>
          </p:nvPr>
        </p:nvSpPr>
        <p:spPr>
          <a:xfrm>
            <a:off x="1828800" y="6218238"/>
            <a:ext cx="8229600" cy="639762"/>
          </a:xfrm>
          <a:noFill/>
        </p:spPr>
        <p:txBody>
          <a:bodyPr/>
          <a:lstStyle/>
          <a:p>
            <a:pPr eaLnBrk="1" hangingPunct="1"/>
            <a:r>
              <a:rPr lang="en-US" sz="1600" b="1"/>
              <a:t>Ana Mendieta</a:t>
            </a:r>
            <a:r>
              <a:rPr lang="en-US" sz="1600"/>
              <a:t>, </a:t>
            </a:r>
            <a:r>
              <a:rPr lang="en-US" sz="1600" i="1"/>
              <a:t>Untitled (Body Tracks),</a:t>
            </a:r>
            <a:r>
              <a:rPr lang="en-US" sz="1600"/>
              <a:t> 1975</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200211" y="457200"/>
            <a:ext cx="9689977" cy="792162"/>
          </a:xfrm>
        </p:spPr>
        <p:txBody>
          <a:bodyPr/>
          <a:lstStyle/>
          <a:p>
            <a:pPr algn="l" eaLnBrk="1" hangingPunct="1"/>
            <a:r>
              <a:rPr lang="en-US" sz="1600" b="1" dirty="0">
                <a:latin typeface="Verdana" pitchFamily="34" charset="0"/>
                <a:ea typeface="Verdana" pitchFamily="34" charset="0"/>
                <a:cs typeface="Verdana" pitchFamily="34" charset="0"/>
              </a:rPr>
              <a:t>Robert Mapplethorpe</a:t>
            </a:r>
            <a:r>
              <a:rPr lang="en-US" sz="1600" dirty="0">
                <a:latin typeface="Verdana" pitchFamily="34" charset="0"/>
                <a:ea typeface="Verdana" pitchFamily="34" charset="0"/>
                <a:cs typeface="Verdana" pitchFamily="34" charset="0"/>
              </a:rPr>
              <a:t>, (left) </a:t>
            </a:r>
            <a:r>
              <a:rPr lang="en-US" sz="1600" i="1" dirty="0">
                <a:latin typeface="Verdana" pitchFamily="34" charset="0"/>
                <a:ea typeface="Verdana" pitchFamily="34" charset="0"/>
                <a:cs typeface="Verdana" pitchFamily="34" charset="0"/>
              </a:rPr>
              <a:t>Orchid in White Vase,</a:t>
            </a:r>
            <a:r>
              <a:rPr lang="en-US" sz="1600" dirty="0">
                <a:latin typeface="Verdana" pitchFamily="34" charset="0"/>
                <a:ea typeface="Verdana" pitchFamily="34" charset="0"/>
                <a:cs typeface="Verdana" pitchFamily="34" charset="0"/>
              </a:rPr>
              <a:t> 1982; and (right) </a:t>
            </a:r>
            <a:r>
              <a:rPr lang="en-US" sz="1600" i="1" dirty="0">
                <a:latin typeface="Verdana" pitchFamily="34" charset="0"/>
                <a:ea typeface="Verdana" pitchFamily="34" charset="0"/>
                <a:cs typeface="Verdana" pitchFamily="34" charset="0"/>
              </a:rPr>
              <a:t>Derrick Cross</a:t>
            </a:r>
            <a:r>
              <a:rPr lang="en-US" sz="1600" dirty="0">
                <a:latin typeface="Verdana" pitchFamily="34" charset="0"/>
                <a:ea typeface="Verdana" pitchFamily="34" charset="0"/>
                <a:cs typeface="Verdana" pitchFamily="34" charset="0"/>
              </a:rPr>
              <a:t>, 1982.  Is there such a thing as “Gay” aesthetics?</a:t>
            </a:r>
          </a:p>
        </p:txBody>
      </p:sp>
      <p:pic>
        <p:nvPicPr>
          <p:cNvPr id="21507" name="Picture 3" descr="mapplethorpe_derrickCross_1982"/>
          <p:cNvPicPr>
            <a:picLocks noChangeAspect="1" noChangeArrowheads="1"/>
          </p:cNvPicPr>
          <p:nvPr/>
        </p:nvPicPr>
        <p:blipFill>
          <a:blip r:embed="rId2" cstate="print"/>
          <a:srcRect/>
          <a:stretch>
            <a:fillRect/>
          </a:stretch>
        </p:blipFill>
        <p:spPr bwMode="auto">
          <a:xfrm>
            <a:off x="6629400" y="1681579"/>
            <a:ext cx="4171950" cy="4191000"/>
          </a:xfrm>
          <a:prstGeom prst="rect">
            <a:avLst/>
          </a:prstGeom>
          <a:noFill/>
          <a:ln w="9525">
            <a:solidFill>
              <a:schemeClr val="tx1"/>
            </a:solidFill>
            <a:miter lim="800000"/>
            <a:headEnd/>
            <a:tailEnd/>
          </a:ln>
        </p:spPr>
      </p:pic>
      <p:pic>
        <p:nvPicPr>
          <p:cNvPr id="21508" name="Picture 4" descr="mapplethorpe_white_vase_1982"/>
          <p:cNvPicPr>
            <a:picLocks noChangeAspect="1" noChangeArrowheads="1"/>
          </p:cNvPicPr>
          <p:nvPr/>
        </p:nvPicPr>
        <p:blipFill>
          <a:blip r:embed="rId3" cstate="print"/>
          <a:srcRect/>
          <a:stretch>
            <a:fillRect/>
          </a:stretch>
        </p:blipFill>
        <p:spPr bwMode="auto">
          <a:xfrm>
            <a:off x="1066800" y="1676400"/>
            <a:ext cx="4216400" cy="4181475"/>
          </a:xfrm>
          <a:prstGeom prst="rect">
            <a:avLst/>
          </a:prstGeom>
          <a:noFill/>
          <a:ln w="9525">
            <a:solidFill>
              <a:srgbClr val="FFFFFF"/>
            </a:solid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81800" y="3581400"/>
            <a:ext cx="3581400" cy="2971800"/>
          </a:xfrm>
        </p:spPr>
        <p:txBody>
          <a:bodyPr/>
          <a:lstStyle/>
          <a:p>
            <a:pPr algn="l"/>
            <a:r>
              <a:rPr lang="en-US" sz="1600" b="1" dirty="0">
                <a:latin typeface="Verdana" pitchFamily="34" charset="0"/>
                <a:ea typeface="Verdana" pitchFamily="34" charset="0"/>
                <a:cs typeface="Verdana" pitchFamily="34" charset="0"/>
              </a:rPr>
              <a:t>Andreas Serrano </a:t>
            </a:r>
            <a:r>
              <a:rPr lang="en-US" sz="1600" dirty="0">
                <a:latin typeface="Verdana" pitchFamily="34" charset="0"/>
                <a:ea typeface="Verdana" pitchFamily="34" charset="0"/>
                <a:cs typeface="Verdana" pitchFamily="34" charset="0"/>
              </a:rPr>
              <a:t>(US, b. 1950), </a:t>
            </a:r>
            <a:r>
              <a:rPr lang="en-US" sz="1600" i="1" dirty="0">
                <a:latin typeface="Verdana" pitchFamily="34" charset="0"/>
                <a:ea typeface="Verdana" pitchFamily="34" charset="0"/>
                <a:cs typeface="Verdana" pitchFamily="34" charset="0"/>
              </a:rPr>
              <a:t>Piss Christ</a:t>
            </a:r>
            <a:r>
              <a:rPr lang="en-US" sz="1600" dirty="0">
                <a:latin typeface="Verdana" pitchFamily="34" charset="0"/>
                <a:ea typeface="Verdana" pitchFamily="34" charset="0"/>
                <a:cs typeface="Verdana" pitchFamily="34" charset="0"/>
              </a:rPr>
              <a:t>, 1987, cibachrome print, edition of 10, 40 X 30 inches, photograph of a crucifix submerged in a glass container of the artist's urine</a:t>
            </a:r>
          </a:p>
        </p:txBody>
      </p:sp>
      <p:pic>
        <p:nvPicPr>
          <p:cNvPr id="33796" name="Picture 4" descr="http://2.bp.blogspot.com/-pHy2ng3rtso/UaZzJzVhEaI/AAAAAAAABAQ/byfnejN-o7M/s640/SERRANO+Piss+Christ.highrez.jpg"/>
          <p:cNvPicPr>
            <a:picLocks noChangeAspect="1" noChangeArrowheads="1"/>
          </p:cNvPicPr>
          <p:nvPr/>
        </p:nvPicPr>
        <p:blipFill>
          <a:blip r:embed="rId2" cstate="print"/>
          <a:srcRect/>
          <a:stretch>
            <a:fillRect/>
          </a:stretch>
        </p:blipFill>
        <p:spPr bwMode="auto">
          <a:xfrm>
            <a:off x="1905000" y="381001"/>
            <a:ext cx="4514850" cy="6096001"/>
          </a:xfrm>
          <a:prstGeom prst="rect">
            <a:avLst/>
          </a:prstGeom>
          <a:noFill/>
          <a:ln>
            <a:solidFill>
              <a:schemeClr val="tx1"/>
            </a:solid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Mendieta, Ana, Untitled Silueta Series, 1977"/>
          <p:cNvPicPr>
            <a:picLocks noChangeAspect="1" noChangeArrowheads="1"/>
          </p:cNvPicPr>
          <p:nvPr/>
        </p:nvPicPr>
        <p:blipFill>
          <a:blip r:embed="rId2" cstate="print"/>
          <a:srcRect/>
          <a:stretch>
            <a:fillRect/>
          </a:stretch>
        </p:blipFill>
        <p:spPr bwMode="auto">
          <a:xfrm>
            <a:off x="1447800" y="0"/>
            <a:ext cx="9220200" cy="6915150"/>
          </a:xfrm>
          <a:prstGeom prst="rect">
            <a:avLst/>
          </a:prstGeom>
          <a:noFill/>
          <a:ln w="9525">
            <a:noFill/>
            <a:miter lim="800000"/>
            <a:headEnd/>
            <a:tailEnd/>
          </a:ln>
        </p:spPr>
      </p:pic>
      <p:sp>
        <p:nvSpPr>
          <p:cNvPr id="13317" name="Text Box 5"/>
          <p:cNvSpPr txBox="1">
            <a:spLocks noChangeArrowheads="1"/>
          </p:cNvSpPr>
          <p:nvPr/>
        </p:nvSpPr>
        <p:spPr bwMode="auto">
          <a:xfrm>
            <a:off x="1828800" y="6491288"/>
            <a:ext cx="2635250" cy="366712"/>
          </a:xfrm>
          <a:prstGeom prst="rect">
            <a:avLst/>
          </a:prstGeom>
          <a:noFill/>
          <a:ln w="9525">
            <a:noFill/>
            <a:miter lim="800000"/>
            <a:headEnd/>
            <a:tailEnd/>
          </a:ln>
        </p:spPr>
        <p:txBody>
          <a:bodyPr wrap="none">
            <a:spAutoFit/>
          </a:bodyPr>
          <a:lstStyle/>
          <a:p>
            <a:r>
              <a:rPr lang="en-US" b="1"/>
              <a:t>Mendieta</a:t>
            </a:r>
            <a:r>
              <a:rPr lang="en-US"/>
              <a:t>, </a:t>
            </a:r>
            <a:r>
              <a:rPr lang="en-US" i="1"/>
              <a:t>Silueta</a:t>
            </a:r>
            <a:r>
              <a:rPr lang="en-US"/>
              <a:t>, 1979</a:t>
            </a:r>
          </a:p>
        </p:txBody>
      </p:sp>
      <p:sp>
        <p:nvSpPr>
          <p:cNvPr id="4" name="Rectangle 3"/>
          <p:cNvSpPr/>
          <p:nvPr/>
        </p:nvSpPr>
        <p:spPr>
          <a:xfrm>
            <a:off x="7162800" y="304800"/>
            <a:ext cx="5029200" cy="1200329"/>
          </a:xfrm>
          <a:prstGeom prst="rect">
            <a:avLst/>
          </a:prstGeom>
        </p:spPr>
        <p:txBody>
          <a:bodyPr wrap="square">
            <a:spAutoFit/>
          </a:bodyPr>
          <a:lstStyle/>
          <a:p>
            <a:r>
              <a:rPr lang="en-US" dirty="0"/>
              <a:t>"Through my earth/body sculptures, I become one with the earth ... I become an extension of nature and nature becomes an extension of my body.”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Mendieta, Ana, Maroya (Moon), 1982"/>
          <p:cNvPicPr>
            <a:picLocks noChangeAspect="1" noChangeArrowheads="1"/>
          </p:cNvPicPr>
          <p:nvPr/>
        </p:nvPicPr>
        <p:blipFill>
          <a:blip r:embed="rId2" cstate="print"/>
          <a:srcRect/>
          <a:stretch>
            <a:fillRect/>
          </a:stretch>
        </p:blipFill>
        <p:spPr bwMode="auto">
          <a:xfrm>
            <a:off x="685800" y="173247"/>
            <a:ext cx="4243388" cy="5978106"/>
          </a:xfrm>
          <a:prstGeom prst="rect">
            <a:avLst/>
          </a:prstGeom>
          <a:noFill/>
          <a:ln w="9525">
            <a:noFill/>
            <a:miter lim="800000"/>
            <a:headEnd/>
            <a:tailEnd/>
          </a:ln>
        </p:spPr>
      </p:pic>
      <p:pic>
        <p:nvPicPr>
          <p:cNvPr id="12291" name="Picture 3" descr="Mendieta, Ana, Untitled (Silueta Series, Iowa), 1979"/>
          <p:cNvPicPr>
            <a:picLocks noChangeAspect="1" noChangeArrowheads="1"/>
          </p:cNvPicPr>
          <p:nvPr/>
        </p:nvPicPr>
        <p:blipFill>
          <a:blip r:embed="rId3" cstate="print"/>
          <a:srcRect/>
          <a:stretch>
            <a:fillRect/>
          </a:stretch>
        </p:blipFill>
        <p:spPr bwMode="auto">
          <a:xfrm>
            <a:off x="7079086" y="304800"/>
            <a:ext cx="4198513" cy="5788241"/>
          </a:xfrm>
          <a:prstGeom prst="rect">
            <a:avLst/>
          </a:prstGeom>
          <a:noFill/>
          <a:ln w="9525">
            <a:noFill/>
            <a:miter lim="800000"/>
            <a:headEnd/>
            <a:tailEnd/>
          </a:ln>
        </p:spPr>
      </p:pic>
      <p:sp>
        <p:nvSpPr>
          <p:cNvPr id="12292" name="Text Box 4"/>
          <p:cNvSpPr txBox="1">
            <a:spLocks noChangeArrowheads="1"/>
          </p:cNvSpPr>
          <p:nvPr/>
        </p:nvSpPr>
        <p:spPr bwMode="auto">
          <a:xfrm>
            <a:off x="1143000" y="6248400"/>
            <a:ext cx="9421814" cy="369332"/>
          </a:xfrm>
          <a:prstGeom prst="rect">
            <a:avLst/>
          </a:prstGeom>
          <a:noFill/>
          <a:ln w="9525">
            <a:noFill/>
            <a:miter lim="800000"/>
            <a:headEnd/>
            <a:tailEnd/>
          </a:ln>
        </p:spPr>
        <p:txBody>
          <a:bodyPr wrap="square">
            <a:spAutoFit/>
          </a:bodyPr>
          <a:lstStyle/>
          <a:p>
            <a:r>
              <a:rPr lang="en-US" b="1" dirty="0"/>
              <a:t>Ana </a:t>
            </a:r>
            <a:r>
              <a:rPr lang="en-US" b="1" dirty="0" err="1"/>
              <a:t>Mendieta</a:t>
            </a:r>
            <a:r>
              <a:rPr lang="en-US" dirty="0"/>
              <a:t>, (left) </a:t>
            </a:r>
            <a:r>
              <a:rPr lang="en-US" i="1" dirty="0" err="1"/>
              <a:t>Maroya</a:t>
            </a:r>
            <a:r>
              <a:rPr lang="en-US" i="1" dirty="0"/>
              <a:t> (Moon),</a:t>
            </a:r>
            <a:r>
              <a:rPr lang="en-US" dirty="0"/>
              <a:t> 1982 / (right) </a:t>
            </a:r>
            <a:r>
              <a:rPr lang="en-US" i="1" dirty="0"/>
              <a:t>Untitled</a:t>
            </a:r>
            <a:r>
              <a:rPr lang="en-US" dirty="0"/>
              <a:t> (</a:t>
            </a:r>
            <a:r>
              <a:rPr lang="en-US" i="1" dirty="0" err="1"/>
              <a:t>Silueta</a:t>
            </a:r>
            <a:r>
              <a:rPr lang="en-US" i="1" dirty="0"/>
              <a:t> Series</a:t>
            </a:r>
            <a:r>
              <a:rPr lang="en-US" dirty="0"/>
              <a:t>, Iowa), 1979</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alb_07-06.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3" name="Rectangle 2"/>
          <p:cNvSpPr/>
          <p:nvPr/>
        </p:nvSpPr>
        <p:spPr>
          <a:xfrm>
            <a:off x="3810000" y="6067561"/>
            <a:ext cx="4572000" cy="523220"/>
          </a:xfrm>
          <a:prstGeom prst="rect">
            <a:avLst/>
          </a:prstGeom>
        </p:spPr>
        <p:txBody>
          <a:bodyPr>
            <a:spAutoFit/>
          </a:bodyPr>
          <a:lstStyle/>
          <a:p>
            <a:pPr algn="ctr"/>
            <a:r>
              <a:rPr lang="en-US" sz="1400" i="1" dirty="0"/>
              <a:t>Going After a Trace: To Meet Ana </a:t>
            </a:r>
            <a:r>
              <a:rPr lang="en-US" sz="1400" i="1" dirty="0" err="1"/>
              <a:t>Mendieta’s</a:t>
            </a:r>
            <a:r>
              <a:rPr lang="en-US" sz="1400" i="1" dirty="0"/>
              <a:t> Cave Sculpture</a:t>
            </a:r>
            <a:r>
              <a:rPr lang="en-US" sz="1400" dirty="0"/>
              <a:t>, 1997. Film. Courtesy </a:t>
            </a:r>
            <a:r>
              <a:rPr lang="en-US" sz="1400" dirty="0" err="1"/>
              <a:t>Galería</a:t>
            </a:r>
            <a:r>
              <a:rPr lang="en-US" sz="1400" dirty="0"/>
              <a:t> DUPP. </a:t>
            </a:r>
          </a:p>
        </p:txBody>
      </p:sp>
    </p:spTree>
    <p:extLst>
      <p:ext uri="{BB962C8B-B14F-4D97-AF65-F5344CB8AC3E}">
        <p14:creationId xmlns:p14="http://schemas.microsoft.com/office/powerpoint/2010/main" val="19323315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52400" y="0"/>
            <a:ext cx="6705600" cy="1477962"/>
          </a:xfrm>
        </p:spPr>
        <p:txBody>
          <a:bodyPr/>
          <a:lstStyle/>
          <a:p>
            <a:pPr algn="l" eaLnBrk="1" hangingPunct="1"/>
            <a:r>
              <a:rPr lang="en-US" sz="1600" b="1" dirty="0">
                <a:latin typeface="Verdana" pitchFamily="34" charset="0"/>
                <a:ea typeface="Verdana" pitchFamily="34" charset="0"/>
                <a:cs typeface="Verdana" pitchFamily="34" charset="0"/>
              </a:rPr>
              <a:t>Robert Mapplethorpe</a:t>
            </a:r>
            <a:r>
              <a:rPr lang="en-US" sz="1600" dirty="0">
                <a:latin typeface="Verdana" pitchFamily="34" charset="0"/>
                <a:ea typeface="Verdana" pitchFamily="34" charset="0"/>
                <a:cs typeface="Verdana" pitchFamily="34" charset="0"/>
              </a:rPr>
              <a:t> (American, 1946-1989), self-portraits, 1975 and (right) 1989.  His work marks the era between the Stonewall riots (</a:t>
            </a:r>
            <a:r>
              <a:rPr lang="en-US" sz="1600" dirty="0"/>
              <a:t>June 28, 1969</a:t>
            </a:r>
            <a:r>
              <a:rPr lang="en-US" sz="1600" dirty="0">
                <a:latin typeface="Verdana" pitchFamily="34" charset="0"/>
                <a:ea typeface="Verdana" pitchFamily="34" charset="0"/>
                <a:cs typeface="Verdana" pitchFamily="34" charset="0"/>
              </a:rPr>
              <a:t>) and the AIDS epidemic, which began in 1981.</a:t>
            </a:r>
          </a:p>
        </p:txBody>
      </p:sp>
      <p:pic>
        <p:nvPicPr>
          <p:cNvPr id="19459" name="Picture 3" descr="mapplethorpe_selfportrait_1989"/>
          <p:cNvPicPr>
            <a:picLocks noChangeAspect="1" noChangeArrowheads="1"/>
          </p:cNvPicPr>
          <p:nvPr/>
        </p:nvPicPr>
        <p:blipFill>
          <a:blip r:embed="rId2" cstate="print">
            <a:lum bright="24000" contrast="24000"/>
          </a:blip>
          <a:srcRect/>
          <a:stretch>
            <a:fillRect/>
          </a:stretch>
        </p:blipFill>
        <p:spPr bwMode="auto">
          <a:xfrm>
            <a:off x="6858000" y="351532"/>
            <a:ext cx="4800600" cy="6073676"/>
          </a:xfrm>
          <a:prstGeom prst="rect">
            <a:avLst/>
          </a:prstGeom>
          <a:noFill/>
          <a:ln w="9525">
            <a:solidFill>
              <a:srgbClr val="FFFFFF"/>
            </a:solidFill>
            <a:miter lim="800000"/>
            <a:headEnd/>
            <a:tailEnd/>
          </a:ln>
        </p:spPr>
      </p:pic>
      <p:pic>
        <p:nvPicPr>
          <p:cNvPr id="19460" name="Picture 4" descr="Mapplethorpe_selfport_1975"/>
          <p:cNvPicPr>
            <a:picLocks noChangeAspect="1" noChangeArrowheads="1"/>
          </p:cNvPicPr>
          <p:nvPr/>
        </p:nvPicPr>
        <p:blipFill>
          <a:blip r:embed="rId3" cstate="print"/>
          <a:srcRect/>
          <a:stretch>
            <a:fillRect/>
          </a:stretch>
        </p:blipFill>
        <p:spPr bwMode="auto">
          <a:xfrm>
            <a:off x="762000" y="1647822"/>
            <a:ext cx="4495800" cy="4481548"/>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alb_07-01.jpg"/>
          <p:cNvPicPr>
            <a:picLocks noChangeAspect="1"/>
          </p:cNvPicPr>
          <p:nvPr/>
        </p:nvPicPr>
        <p:blipFill>
          <a:blip r:embed="rId3" cstate="print">
            <a:extLst>
              <a:ext uri="{28A0092B-C50C-407E-A947-70E740481C1C}">
                <a14:useLocalDpi xmlns:a14="http://schemas.microsoft.com/office/drawing/2010/main" val="0"/>
              </a:ext>
            </a:extLst>
          </a:blip>
          <a:srcRect l="15833" r="15000"/>
          <a:stretch>
            <a:fillRect/>
          </a:stretch>
        </p:blipFill>
        <p:spPr>
          <a:xfrm>
            <a:off x="4953000" y="0"/>
            <a:ext cx="6324600" cy="6858000"/>
          </a:xfrm>
          <a:prstGeom prst="rect">
            <a:avLst/>
          </a:prstGeom>
        </p:spPr>
      </p:pic>
      <p:sp>
        <p:nvSpPr>
          <p:cNvPr id="3" name="Rectangle 2"/>
          <p:cNvSpPr/>
          <p:nvPr/>
        </p:nvSpPr>
        <p:spPr>
          <a:xfrm>
            <a:off x="838200" y="5562600"/>
            <a:ext cx="2743200" cy="830997"/>
          </a:xfrm>
          <a:prstGeom prst="rect">
            <a:avLst/>
          </a:prstGeom>
        </p:spPr>
        <p:txBody>
          <a:bodyPr wrap="square">
            <a:spAutoFit/>
          </a:bodyPr>
          <a:lstStyle/>
          <a:p>
            <a:r>
              <a:rPr lang="en-US" sz="1600" b="1" dirty="0">
                <a:latin typeface="Verdana" pitchFamily="34" charset="0"/>
                <a:ea typeface="Verdana" pitchFamily="34" charset="0"/>
                <a:cs typeface="Verdana" pitchFamily="34" charset="0"/>
              </a:rPr>
              <a:t>Robert Mapplethorpe</a:t>
            </a:r>
            <a:r>
              <a:rPr lang="en-US" sz="1600" dirty="0">
                <a:latin typeface="Verdana" pitchFamily="34" charset="0"/>
                <a:ea typeface="Verdana" pitchFamily="34" charset="0"/>
                <a:cs typeface="Verdana" pitchFamily="34" charset="0"/>
              </a:rPr>
              <a:t>, </a:t>
            </a:r>
            <a:r>
              <a:rPr lang="en-US" sz="1600" i="1" dirty="0">
                <a:latin typeface="Verdana" pitchFamily="34" charset="0"/>
                <a:ea typeface="Verdana" pitchFamily="34" charset="0"/>
                <a:cs typeface="Verdana" pitchFamily="34" charset="0"/>
              </a:rPr>
              <a:t>Larry and Bobby Kissing</a:t>
            </a:r>
            <a:r>
              <a:rPr lang="en-US" sz="1600" dirty="0">
                <a:latin typeface="Verdana" pitchFamily="34" charset="0"/>
                <a:ea typeface="Verdana" pitchFamily="34" charset="0"/>
                <a:cs typeface="Verdana" pitchFamily="34" charset="0"/>
              </a:rPr>
              <a:t>, 1979. 13 5∕8 x 13 5∕8" </a:t>
            </a:r>
          </a:p>
        </p:txBody>
      </p:sp>
      <p:sp>
        <p:nvSpPr>
          <p:cNvPr id="4" name="Rectangle 3">
            <a:extLst>
              <a:ext uri="{FF2B5EF4-FFF2-40B4-BE49-F238E27FC236}">
                <a16:creationId xmlns:a16="http://schemas.microsoft.com/office/drawing/2014/main" id="{77D168E6-A181-4E3B-A7EE-8D4E3F44904D}"/>
              </a:ext>
            </a:extLst>
          </p:cNvPr>
          <p:cNvSpPr/>
          <p:nvPr/>
        </p:nvSpPr>
        <p:spPr>
          <a:xfrm>
            <a:off x="381000" y="838200"/>
            <a:ext cx="4267200" cy="2554545"/>
          </a:xfrm>
          <a:prstGeom prst="rect">
            <a:avLst/>
          </a:prstGeom>
        </p:spPr>
        <p:txBody>
          <a:bodyPr wrap="square">
            <a:spAutoFit/>
          </a:bodyPr>
          <a:lstStyle/>
          <a:p>
            <a:r>
              <a:rPr lang="en-US" sz="1600" kern="0" dirty="0">
                <a:solidFill>
                  <a:srgbClr val="E3EBF1"/>
                </a:solidFill>
                <a:latin typeface="Verdana" pitchFamily="34" charset="0"/>
                <a:ea typeface="Verdana" pitchFamily="34" charset="0"/>
                <a:cs typeface="Verdana" pitchFamily="34" charset="0"/>
              </a:rPr>
              <a:t>The retrospective touring exhibition in 1989-90, the year after Mapplethorpe's death, was censored by U.S. Senator Jesse Helms and others.  The Corcoran closed it to avoid losing NEA funding.  Protests included projections of Mapplethorpe’s photographs on the Corcoran.  For more, go to: </a:t>
            </a:r>
            <a:r>
              <a:rPr lang="en-US" sz="1600" kern="0" dirty="0">
                <a:solidFill>
                  <a:srgbClr val="E3EBF1"/>
                </a:solidFill>
                <a:ea typeface="+mj-ea"/>
                <a:cs typeface="+mj-cs"/>
                <a:hlinkClick r:id="rId4">
                  <a:extLst>
                    <a:ext uri="{A12FA001-AC4F-418D-AE19-62706E023703}">
                      <ahyp:hlinkClr xmlns:ahyp="http://schemas.microsoft.com/office/drawing/2018/hyperlinkcolor" val="tx"/>
                    </a:ext>
                  </a:extLst>
                </a:hlinkClick>
              </a:rPr>
              <a:t>http://www.publiceye.org/theocrat/Mapplethorpe_Chrono.html</a:t>
            </a:r>
            <a:endParaRPr lang="en-US" dirty="0"/>
          </a:p>
        </p:txBody>
      </p:sp>
    </p:spTree>
    <p:extLst>
      <p:ext uri="{BB962C8B-B14F-4D97-AF65-F5344CB8AC3E}">
        <p14:creationId xmlns:p14="http://schemas.microsoft.com/office/powerpoint/2010/main" val="14842258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sz="1600" b="1">
                <a:latin typeface="Verdana" pitchFamily="34" charset="0"/>
                <a:ea typeface="Verdana" pitchFamily="34" charset="0"/>
                <a:cs typeface="Verdana" pitchFamily="34" charset="0"/>
              </a:rPr>
              <a:t>Robert Mapplethorpe</a:t>
            </a:r>
            <a:r>
              <a:rPr lang="en-US" sz="1600">
                <a:latin typeface="Verdana" pitchFamily="34" charset="0"/>
                <a:ea typeface="Verdana" pitchFamily="34" charset="0"/>
                <a:cs typeface="Verdana" pitchFamily="34" charset="0"/>
              </a:rPr>
              <a:t>, (left) </a:t>
            </a:r>
            <a:r>
              <a:rPr lang="en-US" sz="1600" i="1">
                <a:latin typeface="Verdana" pitchFamily="34" charset="0"/>
                <a:ea typeface="Verdana" pitchFamily="34" charset="0"/>
                <a:cs typeface="Verdana" pitchFamily="34" charset="0"/>
              </a:rPr>
              <a:t>Apollo</a:t>
            </a:r>
            <a:r>
              <a:rPr lang="en-US" sz="1600">
                <a:latin typeface="Verdana" pitchFamily="34" charset="0"/>
                <a:ea typeface="Verdana" pitchFamily="34" charset="0"/>
                <a:cs typeface="Verdana" pitchFamily="34" charset="0"/>
              </a:rPr>
              <a:t>, 1988; (right) </a:t>
            </a:r>
            <a:r>
              <a:rPr lang="en-US" sz="1600" i="1">
                <a:latin typeface="Verdana" pitchFamily="34" charset="0"/>
                <a:ea typeface="Verdana" pitchFamily="34" charset="0"/>
                <a:cs typeface="Verdana" pitchFamily="34" charset="0"/>
              </a:rPr>
              <a:t>Ken Moody</a:t>
            </a:r>
            <a:r>
              <a:rPr lang="en-US" sz="1600">
                <a:latin typeface="Verdana" pitchFamily="34" charset="0"/>
                <a:ea typeface="Verdana" pitchFamily="34" charset="0"/>
                <a:cs typeface="Verdana" pitchFamily="34" charset="0"/>
              </a:rPr>
              <a:t>, 1986</a:t>
            </a:r>
          </a:p>
        </p:txBody>
      </p:sp>
      <p:pic>
        <p:nvPicPr>
          <p:cNvPr id="20483" name="Picture 3" descr="mapplethorpe_apollo_1988"/>
          <p:cNvPicPr>
            <a:picLocks noChangeAspect="1" noChangeArrowheads="1"/>
          </p:cNvPicPr>
          <p:nvPr/>
        </p:nvPicPr>
        <p:blipFill>
          <a:blip r:embed="rId2" cstate="print"/>
          <a:srcRect/>
          <a:stretch>
            <a:fillRect/>
          </a:stretch>
        </p:blipFill>
        <p:spPr bwMode="auto">
          <a:xfrm>
            <a:off x="1981200" y="1981201"/>
            <a:ext cx="3822700" cy="3806825"/>
          </a:xfrm>
          <a:prstGeom prst="rect">
            <a:avLst/>
          </a:prstGeom>
          <a:noFill/>
          <a:ln w="9525">
            <a:solidFill>
              <a:schemeClr val="tx1"/>
            </a:solidFill>
            <a:miter lim="800000"/>
            <a:headEnd/>
            <a:tailEnd/>
          </a:ln>
        </p:spPr>
      </p:pic>
      <p:pic>
        <p:nvPicPr>
          <p:cNvPr id="20484" name="Picture 4" descr="mapplethorpe_moody_1986"/>
          <p:cNvPicPr>
            <a:picLocks noChangeAspect="1" noChangeArrowheads="1"/>
          </p:cNvPicPr>
          <p:nvPr/>
        </p:nvPicPr>
        <p:blipFill>
          <a:blip r:embed="rId3" cstate="print"/>
          <a:srcRect/>
          <a:stretch>
            <a:fillRect/>
          </a:stretch>
        </p:blipFill>
        <p:spPr bwMode="auto">
          <a:xfrm>
            <a:off x="6400801" y="1905000"/>
            <a:ext cx="3870325" cy="3886200"/>
          </a:xfrm>
          <a:prstGeom prst="rect">
            <a:avLst/>
          </a:prstGeom>
          <a:noFill/>
          <a:ln w="9525">
            <a:solidFill>
              <a:schemeClr val="tx1"/>
            </a:solidFill>
            <a:miter lim="800000"/>
            <a:headEnd/>
            <a:tailEnd/>
          </a:ln>
        </p:spPr>
      </p:pic>
    </p:spTree>
  </p:cSld>
  <p:clrMapOvr>
    <a:masterClrMapping/>
  </p:clrMapOvr>
</p:sld>
</file>

<file path=ppt/theme/theme1.xml><?xml version="1.0" encoding="utf-8"?>
<a:theme xmlns:a="http://schemas.openxmlformats.org/drawingml/2006/main" name="Elaine's first">
  <a:themeElements>
    <a:clrScheme name="Default Design 13">
      <a:dk1>
        <a:srgbClr val="336699"/>
      </a:dk1>
      <a:lt1>
        <a:srgbClr val="FFFFFF"/>
      </a:lt1>
      <a:dk2>
        <a:srgbClr val="333333"/>
      </a:dk2>
      <a:lt2>
        <a:srgbClr val="E3EBF1"/>
      </a:lt2>
      <a:accent1>
        <a:srgbClr val="003399"/>
      </a:accent1>
      <a:accent2>
        <a:srgbClr val="468A4B"/>
      </a:accent2>
      <a:accent3>
        <a:srgbClr val="ADADAD"/>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336699"/>
        </a:dk1>
        <a:lt1>
          <a:srgbClr val="FFFFFF"/>
        </a:lt1>
        <a:dk2>
          <a:srgbClr val="333333"/>
        </a:dk2>
        <a:lt2>
          <a:srgbClr val="E3EBF1"/>
        </a:lt2>
        <a:accent1>
          <a:srgbClr val="003399"/>
        </a:accent1>
        <a:accent2>
          <a:srgbClr val="468A4B"/>
        </a:accent2>
        <a:accent3>
          <a:srgbClr val="ADADAD"/>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Elaine's first</Template>
  <TotalTime>1553</TotalTime>
  <Words>1493</Words>
  <Application>Microsoft Office PowerPoint</Application>
  <PresentationFormat>Widescreen</PresentationFormat>
  <Paragraphs>61</Paragraphs>
  <Slides>34</Slides>
  <Notes>9</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34</vt:i4>
      </vt:variant>
    </vt:vector>
  </HeadingPairs>
  <TitlesOfParts>
    <vt:vector size="38" baseType="lpstr">
      <vt:lpstr>Arial</vt:lpstr>
      <vt:lpstr>Calibri</vt:lpstr>
      <vt:lpstr>Verdana</vt:lpstr>
      <vt:lpstr>Elaine's first</vt:lpstr>
      <vt:lpstr>Culture, Body, Self</vt:lpstr>
      <vt:lpstr>PowerPoint Presentation</vt:lpstr>
      <vt:lpstr>PowerPoint Presentation</vt:lpstr>
      <vt:lpstr>PowerPoint Presentation</vt:lpstr>
      <vt:lpstr>PowerPoint Presentation</vt:lpstr>
      <vt:lpstr>PowerPoint Presentation</vt:lpstr>
      <vt:lpstr>Robert Mapplethorpe (American, 1946-1989), self-portraits, 1975 and (right) 1989.  His work marks the era between the Stonewall riots (June 28, 1969) and the AIDS epidemic, which began in 1981.</vt:lpstr>
      <vt:lpstr>PowerPoint Presentation</vt:lpstr>
      <vt:lpstr>Robert Mapplethorpe, (left) Apollo, 1988; (right) Ken Moody, 1986</vt:lpstr>
      <vt:lpstr>Robert Mapplethorpe  Lisa Lyon, 1982  Mapplethorpe did a series of photographs of Lyon published in the book, Lady, Lisa Lyon (a cult classic)  In 1980 Lisa Lyon, world’s first woman bodybuilding champion and performance artist, weighed 120 pounds, could dead-lift 225 pounds, bench-press 120 pounds, and squat 265 pounds - two and a half times her own weight</vt:lpstr>
      <vt:lpstr>Robert Mapplethorpe, Carleton, 1987, gelatin silver print, edition 1/10, image: 19 ¼ x 19 ¼”.  The retrospective touring exhibition in 1989-90, the year after Mapplethorpe's death, was censored by U.S. Senator Jesse Helms and others.  The Corcoran closed it to avoid losing NEA funding.  Protests included projections of Mapplethorpe’s photographs on the Corcoran.  For more on the chronology of Reagan-era censorship: http://www.publiceye.org/theocrat/Mapplethorpe_Chrono.html</vt:lpstr>
      <vt:lpstr>PowerPoint Presentation</vt:lpstr>
      <vt:lpstr>Marina Abramovic and Ulay (Uwe Laysiepen, German)  (left) Rest Energy, video with audio of heartbeats, 1980  (right) Imponderabilia, performance at museum entrance, Gallery of Modern Art, Bologna, 90-minute performance, 1978. </vt:lpstr>
      <vt:lpstr>PowerPoint Presentation</vt:lpstr>
      <vt:lpstr>PowerPoint Presentation</vt:lpstr>
      <vt:lpstr>PowerPoint Presentation</vt:lpstr>
      <vt:lpstr>PowerPoint Presentation</vt:lpstr>
      <vt:lpstr>PowerPoint Presentation</vt:lpstr>
      <vt:lpstr>PowerPoint Presentation</vt:lpstr>
      <vt:lpstr>Mona Hatoum, still from  Measures of Distance, 15-minute video, 1988. Letters written by Hatoum's mother in Beirut to her daughter in London appear as Arabic text moving over the screen and are read aloud in English by Hatoum.</vt:lpstr>
      <vt:lpstr>On a visit to Lebanon, Hatoum filmed her mother in the shower. She taped her mother talking to her about her own feelings, her sexuality, her husband’s objections to Hatoum’s art, including this film.</vt:lpstr>
      <vt:lpstr>PowerPoint Presentation</vt:lpstr>
      <vt:lpstr>PowerPoint Presentation</vt:lpstr>
      <vt:lpstr>PowerPoint Presentation</vt:lpstr>
      <vt:lpstr>Janine Antoni, Gnaw, 1992, Three part installation.  Chocolate: 600 lbs. of chocolate gnawed by the artist; lard: 600 lbs. of lard gnawed by the artist; display: 130 Lipsticks made with pigment, beeswax, and chewed lard removed from the lard cube; 27 Heart-shaped packages made from chewed chocolate removed from the chocolate cube. MOCA Los Angeles</vt:lpstr>
      <vt:lpstr>Janine Antoni, Gnaw, installation</vt:lpstr>
      <vt:lpstr>Janine Antoni, Loving Care, 1993, Installation view at Anthony D'Offay Gallery, London. The artist soaked her hair in hair dye and mopped the floor with it.</vt:lpstr>
      <vt:lpstr>Janine Antoni, Lick and Lather, 1993, 7 soap and 7 chocolate self-portrait busts, 24 x 16 x 13 inches each</vt:lpstr>
      <vt:lpstr>PowerPoint Presentation</vt:lpstr>
      <vt:lpstr>Carolee Schneeman, Interior Scroll, for Women Here and Now, an exhibition of paintings accompanied by a series of performances, East Hampton, New York, August 1975</vt:lpstr>
      <vt:lpstr>(left) Ana Mendieta, Untitled (Death of a Chicken), 1972  compare (center and left) Hermann Nitsch, Viennese Actionism, First Action, 1962 </vt:lpstr>
      <vt:lpstr>Ana Mendieta, Untitled (Body Tracks), 1975</vt:lpstr>
      <vt:lpstr>Robert Mapplethorpe, (left) Orchid in White Vase, 1982; and (right) Derrick Cross, 1982.  Is there such a thing as “Gay” aesthetics?</vt:lpstr>
      <vt:lpstr>Andreas Serrano (US, b. 1950), Piss Christ, 1987, cibachrome print, edition of 10, 40 X 30 inches, photograph of a crucifix submerged in a glass container of the artist's urine</vt:lpstr>
    </vt:vector>
  </TitlesOfParts>
  <Company>Sacramento State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Elaine O'Brien</dc:creator>
  <cp:lastModifiedBy>O'Brien, Elaine</cp:lastModifiedBy>
  <cp:revision>141</cp:revision>
  <dcterms:created xsi:type="dcterms:W3CDTF">2014-03-31T20:18:46Z</dcterms:created>
  <dcterms:modified xsi:type="dcterms:W3CDTF">2020-04-16T04:41:10Z</dcterms:modified>
</cp:coreProperties>
</file>